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64" r:id="rId5"/>
    <p:sldId id="265" r:id="rId6"/>
  </p:sldIdLst>
  <p:sldSz cx="10693400" cy="75565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Open Sans" panose="020B0606030504020204" pitchFamily="34" charset="0"/>
      <p:regular r:id="rId11"/>
      <p:bold r:id="rId12"/>
      <p:italic r:id="rId13"/>
      <p:boldItalic r:id="rId14"/>
    </p:embeddedFont>
    <p:embeddedFont>
      <p:font typeface="Open Sans Bold" panose="020B0806030504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3F6774-1A78-C805-D6E9-E42AEBDFE454}" v="56" dt="2024-03-22T14:52:30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1308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6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1455" t="1467" r="11422" b="1553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08204" y="0"/>
            <a:ext cx="1737761" cy="130286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168541" cy="89092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54877" y="1031574"/>
            <a:ext cx="2138217" cy="54257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168541" y="630601"/>
            <a:ext cx="2138217" cy="54257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122273" y="1331436"/>
            <a:ext cx="2138217" cy="54257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93095" y="788243"/>
            <a:ext cx="4402258" cy="4614338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/>
          <a:srcRect l="21981" r="33268"/>
          <a:stretch>
            <a:fillRect/>
          </a:stretch>
        </p:blipFill>
        <p:spPr>
          <a:xfrm>
            <a:off x="226892" y="1173174"/>
            <a:ext cx="3238687" cy="638682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1"/>
          <a:srcRect l="2767" r="15886" b="17484"/>
          <a:stretch>
            <a:fillRect/>
          </a:stretch>
        </p:blipFill>
        <p:spPr>
          <a:xfrm>
            <a:off x="7763218" y="1798430"/>
            <a:ext cx="2748431" cy="3650335"/>
          </a:xfrm>
          <a:prstGeom prst="rect">
            <a:avLst/>
          </a:prstGeom>
        </p:spPr>
      </p:pic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8908204" y="5448766"/>
            <a:ext cx="1352287" cy="1324225"/>
            <a:chOff x="-72390" y="7620"/>
            <a:chExt cx="6487160" cy="6352540"/>
          </a:xfrm>
        </p:grpSpPr>
        <p:sp>
          <p:nvSpPr>
            <p:cNvPr id="18" name="Freeform 18"/>
            <p:cNvSpPr/>
            <p:nvPr/>
          </p:nvSpPr>
          <p:spPr>
            <a:xfrm>
              <a:off x="-72390" y="7620"/>
              <a:ext cx="6487160" cy="6352540"/>
            </a:xfrm>
            <a:custGeom>
              <a:avLst/>
              <a:gdLst/>
              <a:ahLst/>
              <a:cxnLst/>
              <a:rect l="l" t="t" r="r" b="b"/>
              <a:pathLst>
                <a:path w="6487160" h="6352540">
                  <a:moveTo>
                    <a:pt x="6322060" y="3176270"/>
                  </a:moveTo>
                  <a:cubicBezTo>
                    <a:pt x="6322060" y="2844800"/>
                    <a:pt x="6487160" y="2493010"/>
                    <a:pt x="6385560" y="2194560"/>
                  </a:cubicBezTo>
                  <a:cubicBezTo>
                    <a:pt x="6281420" y="1884680"/>
                    <a:pt x="5928360" y="1694180"/>
                    <a:pt x="5734050" y="1436370"/>
                  </a:cubicBezTo>
                  <a:cubicBezTo>
                    <a:pt x="5537200" y="1176020"/>
                    <a:pt x="5455920" y="796290"/>
                    <a:pt x="5185410" y="607060"/>
                  </a:cubicBezTo>
                  <a:cubicBezTo>
                    <a:pt x="4917440" y="420370"/>
                    <a:pt x="4517390" y="462280"/>
                    <a:pt x="4196080" y="360680"/>
                  </a:cubicBezTo>
                  <a:cubicBezTo>
                    <a:pt x="3884930" y="264160"/>
                    <a:pt x="3589020" y="0"/>
                    <a:pt x="3244850" y="0"/>
                  </a:cubicBezTo>
                  <a:cubicBezTo>
                    <a:pt x="2900680" y="0"/>
                    <a:pt x="2603500" y="262890"/>
                    <a:pt x="2293620" y="360680"/>
                  </a:cubicBezTo>
                  <a:cubicBezTo>
                    <a:pt x="1972310" y="461010"/>
                    <a:pt x="1570990" y="419100"/>
                    <a:pt x="1303020" y="607060"/>
                  </a:cubicBezTo>
                  <a:cubicBezTo>
                    <a:pt x="1032510" y="796290"/>
                    <a:pt x="951230" y="1176020"/>
                    <a:pt x="754380" y="1436370"/>
                  </a:cubicBezTo>
                  <a:cubicBezTo>
                    <a:pt x="558800" y="1694180"/>
                    <a:pt x="207010" y="1884680"/>
                    <a:pt x="101600" y="2194560"/>
                  </a:cubicBezTo>
                  <a:cubicBezTo>
                    <a:pt x="1270" y="2493010"/>
                    <a:pt x="165100" y="2844800"/>
                    <a:pt x="165100" y="3176270"/>
                  </a:cubicBezTo>
                  <a:cubicBezTo>
                    <a:pt x="165100" y="3507740"/>
                    <a:pt x="0" y="3859530"/>
                    <a:pt x="101600" y="4157980"/>
                  </a:cubicBezTo>
                  <a:cubicBezTo>
                    <a:pt x="205740" y="4467860"/>
                    <a:pt x="558800" y="4658360"/>
                    <a:pt x="753110" y="4916170"/>
                  </a:cubicBezTo>
                  <a:cubicBezTo>
                    <a:pt x="949960" y="5176520"/>
                    <a:pt x="1031240" y="5556250"/>
                    <a:pt x="1301750" y="5745480"/>
                  </a:cubicBezTo>
                  <a:cubicBezTo>
                    <a:pt x="1569720" y="5933440"/>
                    <a:pt x="1969770" y="5891530"/>
                    <a:pt x="2292350" y="5991860"/>
                  </a:cubicBezTo>
                  <a:cubicBezTo>
                    <a:pt x="2603500" y="6088380"/>
                    <a:pt x="2899410" y="6352540"/>
                    <a:pt x="3243580" y="6352540"/>
                  </a:cubicBezTo>
                  <a:cubicBezTo>
                    <a:pt x="3587750" y="6352540"/>
                    <a:pt x="3884930" y="6089650"/>
                    <a:pt x="4194810" y="5991860"/>
                  </a:cubicBezTo>
                  <a:cubicBezTo>
                    <a:pt x="4516120" y="5891530"/>
                    <a:pt x="4917440" y="5933440"/>
                    <a:pt x="5185410" y="5745480"/>
                  </a:cubicBezTo>
                  <a:cubicBezTo>
                    <a:pt x="5455920" y="5556250"/>
                    <a:pt x="5537200" y="5176520"/>
                    <a:pt x="5734050" y="4916170"/>
                  </a:cubicBezTo>
                  <a:cubicBezTo>
                    <a:pt x="5929630" y="4658360"/>
                    <a:pt x="6281420" y="4467860"/>
                    <a:pt x="6385560" y="4157980"/>
                  </a:cubicBezTo>
                  <a:cubicBezTo>
                    <a:pt x="6487160" y="3858260"/>
                    <a:pt x="6322060" y="3506470"/>
                    <a:pt x="6322060" y="3176270"/>
                  </a:cubicBezTo>
                  <a:close/>
                </a:path>
              </a:pathLst>
            </a:custGeom>
            <a:solidFill>
              <a:srgbClr val="998A8E"/>
            </a:solidFill>
          </p:spPr>
        </p:sp>
      </p:grpSp>
      <p:sp>
        <p:nvSpPr>
          <p:cNvPr id="19" name="TextBox 19"/>
          <p:cNvSpPr txBox="1"/>
          <p:nvPr/>
        </p:nvSpPr>
        <p:spPr>
          <a:xfrm>
            <a:off x="941284" y="345377"/>
            <a:ext cx="3285974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50" dirty="0">
                <a:solidFill>
                  <a:srgbClr val="000000"/>
                </a:solidFill>
                <a:latin typeface="Open Sans Bold"/>
              </a:rPr>
              <a:t>Year 4 Summer Term 5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715412" y="739010"/>
            <a:ext cx="1044476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ENGLISH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704492" y="1472675"/>
            <a:ext cx="865882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MATHS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296725" y="1144599"/>
            <a:ext cx="1654522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KEY MESSAGES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634926" y="1155459"/>
            <a:ext cx="3805562" cy="36790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Our text this term is Cloud Busting by Malorie Blackman! The story follows two children </a:t>
            </a:r>
            <a:r>
              <a:rPr lang="en-GB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Davey and Sam. When the two are thrown together, Sam discovers that Davey's eccentric way of looking at the world makes life a lot more exciting. A beautiful, funny and sad story, told completely in verse.</a:t>
            </a: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</a:t>
            </a:r>
          </a:p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We will be looking at poetry and narrative writing.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075636" y="5745782"/>
            <a:ext cx="1017423" cy="719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8"/>
              </a:lnSpc>
            </a:pPr>
            <a:r>
              <a:rPr lang="en-US" sz="2070" dirty="0">
                <a:solidFill>
                  <a:srgbClr val="FFFFFF"/>
                </a:solidFill>
                <a:latin typeface="Open Sans Bold"/>
              </a:rPr>
              <a:t>Term 5 text </a:t>
            </a:r>
          </a:p>
        </p:txBody>
      </p:sp>
      <p:pic>
        <p:nvPicPr>
          <p:cNvPr id="1026" name="Picture 2" descr="Cloud Busting: Puffin Poetry : Blackman, Malorie: Amazon.co.uk: Books">
            <a:extLst>
              <a:ext uri="{FF2B5EF4-FFF2-40B4-BE49-F238E27FC236}">
                <a16:creationId xmlns:a16="http://schemas.microsoft.com/office/drawing/2014/main" id="{F146D666-CF91-15B6-2AA1-9576AC657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087">
            <a:off x="5826567" y="5021289"/>
            <a:ext cx="1264927" cy="194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5">
            <a:extLst>
              <a:ext uri="{FF2B5EF4-FFF2-40B4-BE49-F238E27FC236}">
                <a16:creationId xmlns:a16="http://schemas.microsoft.com/office/drawing/2014/main" id="{E73274B3-2733-4679-83BD-D8C5C163881F}"/>
              </a:ext>
            </a:extLst>
          </p:cNvPr>
          <p:cNvSpPr txBox="1"/>
          <p:nvPr/>
        </p:nvSpPr>
        <p:spPr>
          <a:xfrm>
            <a:off x="7882123" y="2023159"/>
            <a:ext cx="2502503" cy="280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1300" dirty="0">
                <a:solidFill>
                  <a:srgbClr val="000000"/>
                </a:solidFill>
                <a:latin typeface="Open Sans"/>
              </a:rPr>
              <a:t>As we complete learning our times tables up to 12, we will be exploring fractions and their link to decimals. Learning how to add and subtract fractions using a range of improper and mixed fractions.</a:t>
            </a:r>
          </a:p>
          <a:p>
            <a:pPr algn="ctr"/>
            <a:endParaRPr lang="en-US" sz="1300" dirty="0">
              <a:solidFill>
                <a:srgbClr val="000000"/>
              </a:solidFill>
              <a:latin typeface="Open Sans"/>
            </a:endParaRPr>
          </a:p>
          <a:p>
            <a:pPr algn="ctr"/>
            <a:r>
              <a:rPr lang="en-US" sz="1300" dirty="0">
                <a:solidFill>
                  <a:srgbClr val="000000"/>
                </a:solidFill>
                <a:latin typeface="Open Sans"/>
              </a:rPr>
              <a:t>Times tables are becoming increasingly important for the children’s Multiplication Times Tables Check in June this year where they need rapid recall on all times tables up to 12.</a:t>
            </a:r>
          </a:p>
        </p:txBody>
      </p:sp>
      <p:sp>
        <p:nvSpPr>
          <p:cNvPr id="28" name="TextBox 25">
            <a:extLst>
              <a:ext uri="{FF2B5EF4-FFF2-40B4-BE49-F238E27FC236}">
                <a16:creationId xmlns:a16="http://schemas.microsoft.com/office/drawing/2014/main" id="{C58A9800-6F81-4354-99EF-63AAF4F8F88E}"/>
              </a:ext>
            </a:extLst>
          </p:cNvPr>
          <p:cNvSpPr txBox="1"/>
          <p:nvPr/>
        </p:nvSpPr>
        <p:spPr>
          <a:xfrm>
            <a:off x="308774" y="2180225"/>
            <a:ext cx="3120016" cy="46012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1300" b="1" u="sng" dirty="0">
                <a:solidFill>
                  <a:srgbClr val="000000"/>
                </a:solidFill>
                <a:latin typeface="Open Sans"/>
              </a:rPr>
              <a:t>Home Learning: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rgbClr val="000000"/>
                </a:solidFill>
                <a:latin typeface="Open Sans"/>
              </a:rPr>
              <a:t>‘</a:t>
            </a:r>
            <a:r>
              <a:rPr lang="en-GB" sz="1300" b="1" dirty="0">
                <a:solidFill>
                  <a:srgbClr val="000000"/>
                </a:solidFill>
                <a:latin typeface="Open Sans"/>
              </a:rPr>
              <a:t>ATOM Learning</a:t>
            </a:r>
            <a:r>
              <a:rPr lang="en-GB" sz="1300" dirty="0">
                <a:solidFill>
                  <a:srgbClr val="000000"/>
                </a:solidFill>
                <a:latin typeface="Open Sans"/>
              </a:rPr>
              <a:t>’ is being set every Friday and is expected to be completed by the following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rgbClr val="000000"/>
                </a:solidFill>
                <a:latin typeface="Open Sans"/>
              </a:rPr>
              <a:t>TT </a:t>
            </a:r>
            <a:r>
              <a:rPr lang="en-GB" sz="1300" b="1" dirty="0" err="1">
                <a:solidFill>
                  <a:srgbClr val="000000"/>
                </a:solidFill>
                <a:latin typeface="Open Sans"/>
              </a:rPr>
              <a:t>Rockstars</a:t>
            </a:r>
            <a:r>
              <a:rPr lang="en-GB" sz="1300" b="1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GB" sz="1300" dirty="0">
                <a:solidFill>
                  <a:srgbClr val="000000"/>
                </a:solidFill>
                <a:latin typeface="Open Sans"/>
              </a:rPr>
              <a:t>should be used 3-4 times a week to develop rapid recall skills for the Multiplication Check in June (on all times tables up to 12).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rgbClr val="000000"/>
                </a:solidFill>
                <a:latin typeface="Open Sans"/>
              </a:rPr>
              <a:t>Both ATOM Learning and TT </a:t>
            </a:r>
            <a:r>
              <a:rPr lang="en-GB" sz="1300" dirty="0" err="1">
                <a:solidFill>
                  <a:srgbClr val="000000"/>
                </a:solidFill>
                <a:latin typeface="Open Sans"/>
              </a:rPr>
              <a:t>Rockstars</a:t>
            </a:r>
            <a:r>
              <a:rPr lang="en-GB" sz="1300" dirty="0">
                <a:solidFill>
                  <a:srgbClr val="000000"/>
                </a:solidFill>
                <a:latin typeface="Open Sans"/>
              </a:rPr>
              <a:t> logins are on the inside of the children’s yellow reading records.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solidFill>
                  <a:srgbClr val="000000"/>
                </a:solidFill>
                <a:latin typeface="Open Sans"/>
              </a:rPr>
              <a:t>Reading</a:t>
            </a:r>
            <a:r>
              <a:rPr lang="en-GB" sz="1300" dirty="0">
                <a:solidFill>
                  <a:srgbClr val="000000"/>
                </a:solidFill>
                <a:latin typeface="Open Sans"/>
              </a:rPr>
              <a:t> – A little each night is best. When your child has finished their book, a short comment needs to be made in their contact book and they can change their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dirty="0">
              <a:solidFill>
                <a:srgbClr val="000000"/>
              </a:solidFill>
              <a:latin typeface="Open Sans"/>
            </a:endParaRPr>
          </a:p>
          <a:p>
            <a:r>
              <a:rPr lang="en-GB" sz="1300" b="1" u="sng" dirty="0">
                <a:solidFill>
                  <a:srgbClr val="000000"/>
                </a:solidFill>
                <a:latin typeface="Open Sans"/>
              </a:rPr>
              <a:t>Reminders: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rgbClr val="000000"/>
                </a:solidFill>
                <a:latin typeface="Open Sans"/>
              </a:rPr>
              <a:t>Please name all belongings – bags, water bottle, lunch boxes, fruit pots, coats, cardigans/jumpers, any forest school or PE kit.</a:t>
            </a:r>
            <a:endParaRPr lang="en-GB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1562" t="1467" r="11529" b="1553"/>
          <a:stretch>
            <a:fillRect/>
          </a:stretch>
        </p:blipFill>
        <p:spPr>
          <a:xfrm>
            <a:off x="17488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862611" y="70221"/>
            <a:ext cx="1829389" cy="137155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452927" cy="93994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0" y="1307476"/>
            <a:ext cx="2562856" cy="268632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/>
          <a:srcRect l="5557" r="11950" b="18190"/>
          <a:stretch>
            <a:fillRect/>
          </a:stretch>
        </p:blipFill>
        <p:spPr>
          <a:xfrm>
            <a:off x="3086301" y="1402997"/>
            <a:ext cx="2885509" cy="252537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/>
          <a:srcRect l="5996" r="5996" b="14519"/>
          <a:stretch>
            <a:fillRect/>
          </a:stretch>
        </p:blipFill>
        <p:spPr>
          <a:xfrm>
            <a:off x="6375131" y="866409"/>
            <a:ext cx="2666076" cy="1867726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025105" y="381637"/>
            <a:ext cx="3365302" cy="383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000000"/>
                </a:solidFill>
                <a:latin typeface="Open Sans Bold"/>
              </a:rPr>
              <a:t>Year 4 Summer Term 5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90537" y="1762172"/>
            <a:ext cx="1951756" cy="2191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</a:rPr>
              <a:t>We will be exploring different materials we can create a pencil case from using different joining techniques.</a:t>
            </a:r>
            <a:endParaRPr lang="en-US" sz="16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876119" y="1129030"/>
            <a:ext cx="2138217" cy="542573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24665" y="1237439"/>
            <a:ext cx="441127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DT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3998789" y="1307476"/>
            <a:ext cx="2138217" cy="542573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4440372" y="1374422"/>
            <a:ext cx="1201043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PSHE &amp; RE 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6724394" y="350411"/>
            <a:ext cx="2138217" cy="542573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7112884" y="458820"/>
            <a:ext cx="1472742" cy="3067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COMPUTING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rcRect l="5557" r="24327" b="18190"/>
          <a:stretch>
            <a:fillRect/>
          </a:stretch>
        </p:blipFill>
        <p:spPr>
          <a:xfrm>
            <a:off x="8502378" y="2813348"/>
            <a:ext cx="2189622" cy="1745445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8553783" y="2650637"/>
            <a:ext cx="2138217" cy="542573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9505694" y="2759046"/>
            <a:ext cx="271611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PE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086301" y="1919803"/>
            <a:ext cx="2885509" cy="1819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</a:rPr>
              <a:t>In PSHE we will be </a:t>
            </a:r>
            <a:r>
              <a:rPr lang="en-GB" sz="1600" dirty="0">
                <a:solidFill>
                  <a:srgbClr val="000000"/>
                </a:solidFill>
                <a:latin typeface="Open Sans"/>
              </a:rPr>
              <a:t>learning about computer safety. In RE we are exploring  ‘Life is a Journey’ and how this is reflected in religions.</a:t>
            </a:r>
            <a:r>
              <a:rPr lang="en-US" sz="1600" dirty="0">
                <a:solidFill>
                  <a:srgbClr val="000000"/>
                </a:solidFill>
                <a:latin typeface="Open Sans"/>
              </a:rPr>
              <a:t> </a:t>
            </a:r>
            <a:endParaRPr lang="en-US" sz="16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6559608" y="900766"/>
            <a:ext cx="2310113" cy="1819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In computing this term we will gain statistics skills. Using Excel and graphs to present and collect data.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591568" y="3323238"/>
            <a:ext cx="1951756" cy="33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PE will be…</a:t>
            </a: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631681" y="5660025"/>
            <a:ext cx="1748027" cy="1832239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8585626" y="6002572"/>
            <a:ext cx="1951756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Open Sans"/>
              </a:rPr>
              <a:t>Add here  </a:t>
            </a: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9"/>
          <a:srcRect l="5996" r="5996" b="14519"/>
          <a:stretch>
            <a:fillRect/>
          </a:stretch>
        </p:blipFill>
        <p:spPr>
          <a:xfrm>
            <a:off x="391626" y="4793898"/>
            <a:ext cx="2288947" cy="1208674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534783" y="4313400"/>
            <a:ext cx="2138217" cy="542573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1148477" y="4407471"/>
            <a:ext cx="1111508" cy="2971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FRENCH</a:t>
            </a:r>
          </a:p>
        </p:txBody>
      </p:sp>
      <p:pic>
        <p:nvPicPr>
          <p:cNvPr id="27" name="Picture 27"/>
          <p:cNvPicPr>
            <a:picLocks noChangeAspect="1"/>
          </p:cNvPicPr>
          <p:nvPr/>
        </p:nvPicPr>
        <p:blipFill>
          <a:blip r:embed="rId8"/>
          <a:srcRect l="8624" r="30543" b="18158"/>
          <a:stretch>
            <a:fillRect/>
          </a:stretch>
        </p:blipFill>
        <p:spPr>
          <a:xfrm>
            <a:off x="5676062" y="4269461"/>
            <a:ext cx="2505931" cy="225198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6028086" y="3886657"/>
            <a:ext cx="2138217" cy="54257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6559499" y="3961859"/>
            <a:ext cx="1164287" cy="2971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SCIENCE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562856" y="4774848"/>
            <a:ext cx="2948366" cy="2450005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3459947" y="4450384"/>
            <a:ext cx="2138217" cy="542573"/>
          </a:xfrm>
          <a:prstGeom prst="rect">
            <a:avLst/>
          </a:prstGeom>
        </p:spPr>
      </p:pic>
      <p:sp>
        <p:nvSpPr>
          <p:cNvPr id="32" name="TextBox 32"/>
          <p:cNvSpPr txBox="1"/>
          <p:nvPr/>
        </p:nvSpPr>
        <p:spPr>
          <a:xfrm>
            <a:off x="4007116" y="4558793"/>
            <a:ext cx="1043880" cy="2971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HISTORY </a:t>
            </a:r>
          </a:p>
        </p:txBody>
      </p:sp>
      <p:pic>
        <p:nvPicPr>
          <p:cNvPr id="33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553783" y="5479050"/>
            <a:ext cx="1920684" cy="2013214"/>
          </a:xfrm>
          <a:prstGeom prst="rect">
            <a:avLst/>
          </a:prstGeom>
        </p:spPr>
      </p:pic>
      <p:sp>
        <p:nvSpPr>
          <p:cNvPr id="34" name="TextBox 34"/>
          <p:cNvSpPr txBox="1"/>
          <p:nvPr/>
        </p:nvSpPr>
        <p:spPr>
          <a:xfrm>
            <a:off x="555124" y="5013725"/>
            <a:ext cx="1951756" cy="710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</a:rPr>
              <a:t>We will be looking at food and drink.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830649" y="5116977"/>
            <a:ext cx="2708248" cy="18195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We will be looking at the Industrial Revolution! From investigating the genius inventions to exploring the different social classes.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5762011" y="4922790"/>
            <a:ext cx="2224644" cy="14476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</a:rPr>
              <a:t>Our Science will consist of understanding and investigating states of matter.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8749120" y="5904901"/>
            <a:ext cx="1772339" cy="10922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Open Sans"/>
              </a:rPr>
              <a:t>We are returning our learning to ukeleles. </a:t>
            </a:r>
            <a:r>
              <a:rPr lang="en-US" sz="2100" dirty="0">
                <a:solidFill>
                  <a:srgbClr val="000000"/>
                </a:solidFill>
                <a:latin typeface="Open Sans"/>
              </a:rPr>
              <a:t> </a:t>
            </a:r>
          </a:p>
        </p:txBody>
      </p:sp>
      <p:pic>
        <p:nvPicPr>
          <p:cNvPr id="38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8405107" y="5288550"/>
            <a:ext cx="2138217" cy="542573"/>
          </a:xfrm>
          <a:prstGeom prst="rect">
            <a:avLst/>
          </a:prstGeom>
        </p:spPr>
      </p:pic>
      <p:sp>
        <p:nvSpPr>
          <p:cNvPr id="39" name="TextBox 39"/>
          <p:cNvSpPr txBox="1"/>
          <p:nvPr/>
        </p:nvSpPr>
        <p:spPr>
          <a:xfrm>
            <a:off x="9076695" y="5430581"/>
            <a:ext cx="795040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MUSIC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  <SharedWithUsers xmlns="0ff44e97-233f-4fc8-9d97-fac65850ace2">
      <UserInfo>
        <DisplayName>Clare Mason</DisplayName>
        <AccountId>2821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8" ma:contentTypeDescription="Create a new document." ma:contentTypeScope="" ma:versionID="0661f7cd3706ba7c827c62dcd3e42421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d4f6ae4ee978eab5328c1483f908388a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C02E43C-4DB4-4967-8AD0-27B5ABA35CD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26812D-A4FC-4E4B-8182-4AAD2336C61D}">
  <ds:schemaRefs>
    <ds:schemaRef ds:uri="http://schemas.microsoft.com/office/2006/metadata/properties"/>
    <ds:schemaRef ds:uri="http://schemas.microsoft.com/office/infopath/2007/PartnerControls"/>
    <ds:schemaRef ds:uri="8b33755d-08ae-413b-a6d7-2c8ef28c99bd"/>
    <ds:schemaRef ds:uri="f00701a2-7724-4efd-af13-a623fff13b57"/>
    <ds:schemaRef ds:uri="0ff44e97-233f-4fc8-9d97-fac65850ace2"/>
  </ds:schemaRefs>
</ds:datastoreItem>
</file>

<file path=customXml/itemProps3.xml><?xml version="1.0" encoding="utf-8"?>
<ds:datastoreItem xmlns:ds="http://schemas.openxmlformats.org/officeDocument/2006/customXml" ds:itemID="{B657DF24-C9FC-4086-8209-8FFB2A5E4C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422</Words>
  <Application>Microsoft Office PowerPoint</Application>
  <PresentationFormat>Custom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Open Sans Bold</vt:lpstr>
      <vt:lpstr>Arial</vt:lpstr>
      <vt:lpstr>Calibri</vt:lpstr>
      <vt:lpstr>Open Sans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Autumn Term 1</dc:title>
  <dc:creator>Serpin Childs</dc:creator>
  <cp:lastModifiedBy>Holly Barker</cp:lastModifiedBy>
  <cp:revision>116</cp:revision>
  <dcterms:created xsi:type="dcterms:W3CDTF">2006-08-16T00:00:00Z</dcterms:created>
  <dcterms:modified xsi:type="dcterms:W3CDTF">2026-03-17T14:56:31Z</dcterms:modified>
  <dc:identifier>DAFISkYPPMo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  <property fmtid="{D5CDD505-2E9C-101B-9397-08002B2CF9AE}" pid="3" name="MediaServiceImageTags">
    <vt:lpwstr/>
  </property>
</Properties>
</file>