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0" r:id="rId5"/>
    <p:sldId id="261"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9EF426-CF78-8EF6-FEFE-1ED2217137BC}" v="10" dt="2025-12-17T08:57:04.6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1" d="100"/>
          <a:sy n="61"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20" t="1467" r="4281" b="1553"/>
          <a:stretch>
            <a:fillRect/>
          </a:stretch>
        </p:blipFill>
        <p:spPr>
          <a:xfrm>
            <a:off x="0" y="0"/>
            <a:ext cx="10693400" cy="7556500"/>
          </a:xfrm>
          <a:prstGeom prst="rect">
            <a:avLst/>
          </a:prstGeom>
          <a:solidFill>
            <a:schemeClr val="bg1"/>
          </a:solidFill>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168541" y="630601"/>
            <a:ext cx="2138217" cy="542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360959" y="972417"/>
            <a:ext cx="4402258" cy="4614338"/>
          </a:xfrm>
          <a:prstGeom prst="rect">
            <a:avLst/>
          </a:prstGeom>
        </p:spPr>
      </p:pic>
      <p:pic>
        <p:nvPicPr>
          <p:cNvPr id="9" name="Picture 9"/>
          <p:cNvPicPr>
            <a:picLocks noChangeAspect="1"/>
          </p:cNvPicPr>
          <p:nvPr/>
        </p:nvPicPr>
        <p:blipFill>
          <a:blip r:embed="rId10"/>
          <a:srcRect l="21981" r="33268"/>
          <a:stretch>
            <a:fillRect/>
          </a:stretch>
        </p:blipFill>
        <p:spPr>
          <a:xfrm>
            <a:off x="226892" y="1173174"/>
            <a:ext cx="3238687" cy="6386826"/>
          </a:xfrm>
          <a:prstGeom prst="rect">
            <a:avLst/>
          </a:prstGeom>
        </p:spPr>
      </p:pic>
      <p:pic>
        <p:nvPicPr>
          <p:cNvPr id="10" name="Picture 10"/>
          <p:cNvPicPr>
            <a:picLocks noChangeAspect="1"/>
          </p:cNvPicPr>
          <p:nvPr/>
        </p:nvPicPr>
        <p:blipFill>
          <a:blip r:embed="rId11"/>
          <a:srcRect l="2767" r="15886" b="17484"/>
          <a:stretch>
            <a:fillRect/>
          </a:stretch>
        </p:blipFill>
        <p:spPr>
          <a:xfrm>
            <a:off x="7763218" y="1798430"/>
            <a:ext cx="2748431" cy="3650335"/>
          </a:xfrm>
          <a:prstGeom prst="rect">
            <a:avLst/>
          </a:prstGeom>
        </p:spPr>
      </p:pic>
      <p:grpSp>
        <p:nvGrpSpPr>
          <p:cNvPr id="11" name="Group 11"/>
          <p:cNvGrpSpPr/>
          <p:nvPr/>
        </p:nvGrpSpPr>
        <p:grpSpPr>
          <a:xfrm rot="181121">
            <a:off x="7106432" y="5519939"/>
            <a:ext cx="1667397" cy="1667397"/>
            <a:chOff x="0" y="0"/>
            <a:chExt cx="12763500" cy="12763500"/>
          </a:xfrm>
        </p:grpSpPr>
        <p:sp>
          <p:nvSpPr>
            <p:cNvPr id="12" name="Freeform 12"/>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a:ln>
              <a:solidFill>
                <a:schemeClr val="bg1"/>
              </a:solidFill>
            </a:ln>
          </p:spPr>
        </p:sp>
      </p:grpSp>
      <p:grpSp>
        <p:nvGrpSpPr>
          <p:cNvPr id="13" name="Group 13"/>
          <p:cNvGrpSpPr/>
          <p:nvPr/>
        </p:nvGrpSpPr>
        <p:grpSpPr>
          <a:xfrm rot="-500836">
            <a:off x="3530005" y="5661372"/>
            <a:ext cx="1667397" cy="1667397"/>
            <a:chOff x="0" y="0"/>
            <a:chExt cx="12763500" cy="12763500"/>
          </a:xfrm>
        </p:grpSpPr>
        <p:sp>
          <p:nvSpPr>
            <p:cNvPr id="14" name="Freeform 14"/>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a:ln>
              <a:solidFill>
                <a:schemeClr val="bg1"/>
              </a:solidFill>
            </a:ln>
          </p:spPr>
        </p:sp>
      </p:grpSp>
      <p:grpSp>
        <p:nvGrpSpPr>
          <p:cNvPr id="15" name="Group 15"/>
          <p:cNvGrpSpPr/>
          <p:nvPr/>
        </p:nvGrpSpPr>
        <p:grpSpPr>
          <a:xfrm rot="405154">
            <a:off x="5304043" y="5044358"/>
            <a:ext cx="1667397" cy="1667397"/>
            <a:chOff x="0" y="0"/>
            <a:chExt cx="12763500" cy="12763500"/>
          </a:xfrm>
        </p:grpSpPr>
        <p:sp>
          <p:nvSpPr>
            <p:cNvPr id="16" name="Freeform 16"/>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a:ln>
              <a:solidFill>
                <a:schemeClr val="bg1"/>
              </a:solidFill>
            </a:ln>
          </p:spPr>
        </p:sp>
      </p:grpSp>
      <p:grpSp>
        <p:nvGrpSpPr>
          <p:cNvPr id="17" name="Group 17"/>
          <p:cNvGrpSpPr>
            <a:grpSpLocks noChangeAspect="1"/>
          </p:cNvGrpSpPr>
          <p:nvPr/>
        </p:nvGrpSpPr>
        <p:grpSpPr>
          <a:xfrm>
            <a:off x="8908204" y="5448766"/>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1080719" y="209328"/>
            <a:ext cx="3148161" cy="397545"/>
          </a:xfrm>
          <a:prstGeom prst="rect">
            <a:avLst/>
          </a:prstGeom>
        </p:spPr>
        <p:txBody>
          <a:bodyPr lIns="0" tIns="0" rIns="0" bIns="0" rtlCol="0" anchor="t">
            <a:spAutoFit/>
          </a:bodyPr>
          <a:lstStyle/>
          <a:p>
            <a:pPr algn="ctr">
              <a:lnSpc>
                <a:spcPts val="3079"/>
              </a:lnSpc>
            </a:pPr>
            <a:r>
              <a:rPr lang="en-US" sz="2199" dirty="0">
                <a:solidFill>
                  <a:srgbClr val="000000"/>
                </a:solidFill>
                <a:latin typeface="Open Sans Bold"/>
              </a:rPr>
              <a:t>EYFS Spring Term 3 </a:t>
            </a:r>
          </a:p>
        </p:txBody>
      </p:sp>
      <p:sp>
        <p:nvSpPr>
          <p:cNvPr id="20" name="TextBox 20"/>
          <p:cNvSpPr txBox="1"/>
          <p:nvPr/>
        </p:nvSpPr>
        <p:spPr>
          <a:xfrm>
            <a:off x="5715412" y="739010"/>
            <a:ext cx="1600094" cy="320601"/>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LEARNING</a:t>
            </a:r>
            <a:endParaRPr lang="en-US" sz="1800" dirty="0">
              <a:solidFill>
                <a:srgbClr val="000000"/>
              </a:solidFill>
              <a:latin typeface="Open Sans Bold"/>
            </a:endParaRPr>
          </a:p>
        </p:txBody>
      </p:sp>
      <p:sp>
        <p:nvSpPr>
          <p:cNvPr id="21" name="TextBox 21"/>
          <p:cNvSpPr txBox="1"/>
          <p:nvPr/>
        </p:nvSpPr>
        <p:spPr>
          <a:xfrm>
            <a:off x="8704491" y="1472675"/>
            <a:ext cx="1388567" cy="320601"/>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LEARNING</a:t>
            </a:r>
            <a:r>
              <a:rPr lang="en-US" sz="1800" dirty="0">
                <a:solidFill>
                  <a:srgbClr val="000000"/>
                </a:solidFill>
                <a:latin typeface="Open Sans Bold"/>
              </a:rPr>
              <a:t>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853488" y="1455242"/>
            <a:ext cx="3781534" cy="4050917"/>
          </a:xfrm>
          <a:prstGeom prst="rect">
            <a:avLst/>
          </a:prstGeom>
        </p:spPr>
        <p:txBody>
          <a:bodyPr wrap="square" lIns="0" tIns="0" rIns="0" bIns="0" rtlCol="0" anchor="t">
            <a:spAutoFit/>
          </a:bodyPr>
          <a:lstStyle/>
          <a:p>
            <a:pPr algn="just">
              <a:lnSpc>
                <a:spcPts val="2940"/>
              </a:lnSpc>
            </a:pPr>
            <a:r>
              <a:rPr lang="en-US" sz="1600" dirty="0">
                <a:solidFill>
                  <a:srgbClr val="000000"/>
                </a:solidFill>
                <a:latin typeface="Open Sans"/>
              </a:rPr>
              <a:t>Our theme for this term is “Journeys”.  Through this theme we will be learning about winter and the changes this season brings. Along with different types of past and present transport, maps and road safety. We will be putting this learning into action by going for a walk in our local area.  We will end the term by learning all about space! </a:t>
            </a:r>
          </a:p>
          <a:p>
            <a:pPr algn="ctr">
              <a:lnSpc>
                <a:spcPts val="2940"/>
              </a:lnSpc>
            </a:pPr>
            <a:endParaRPr lang="en-US" sz="1600" dirty="0">
              <a:solidFill>
                <a:srgbClr val="000000"/>
              </a:solidFill>
              <a:latin typeface="Open Sans"/>
            </a:endParaRPr>
          </a:p>
        </p:txBody>
      </p:sp>
      <p:sp>
        <p:nvSpPr>
          <p:cNvPr id="24" name="TextBox 24"/>
          <p:cNvSpPr txBox="1"/>
          <p:nvPr/>
        </p:nvSpPr>
        <p:spPr>
          <a:xfrm>
            <a:off x="387908" y="2089097"/>
            <a:ext cx="2916653" cy="6321859"/>
          </a:xfrm>
          <a:prstGeom prst="rect">
            <a:avLst/>
          </a:prstGeom>
        </p:spPr>
        <p:txBody>
          <a:bodyPr lIns="0" tIns="0" rIns="0" bIns="0" rtlCol="0" anchor="t">
            <a:spAutoFit/>
          </a:bodyPr>
          <a:lstStyle/>
          <a:p>
            <a:pPr algn="just"/>
            <a:r>
              <a:rPr lang="en-GB" sz="1600" dirty="0"/>
              <a:t>Welcome to Term 3 in EYFS! We hope you are all well rested after the Christmas break.  </a:t>
            </a:r>
          </a:p>
          <a:p>
            <a:pPr algn="just"/>
            <a:endParaRPr lang="en-GB" sz="1600" dirty="0"/>
          </a:p>
          <a:p>
            <a:pPr algn="just"/>
            <a:r>
              <a:rPr lang="en-GB" sz="1600" dirty="0"/>
              <a:t>Please continue to ensure your children come to school with suitable clothing for the cold weather, with plenty </a:t>
            </a:r>
            <a:r>
              <a:rPr lang="en-GB" sz="1600"/>
              <a:t>of layers.  </a:t>
            </a:r>
            <a:r>
              <a:rPr lang="en-GB" sz="1600" dirty="0"/>
              <a:t>As always, please also ensure everything that is brought into school is clearly named, including shoes. </a:t>
            </a:r>
          </a:p>
          <a:p>
            <a:pPr algn="just"/>
            <a:endParaRPr lang="en-GB" sz="1600" dirty="0"/>
          </a:p>
          <a:p>
            <a:pPr algn="just"/>
            <a:r>
              <a:rPr lang="en-GB" sz="1600" dirty="0"/>
              <a:t>This term we will be continuing to support the children’s growing independence with tasks such as putting on their own coats, shoes and wellies, and doing up zips. Please encourage your child to “have a go” with these tasks at home too. </a:t>
            </a:r>
            <a:r>
              <a:rPr lang="en-GB" sz="1600" dirty="0">
                <a:sym typeface="Wingdings" panose="05000000000000000000" pitchFamily="2" charset="2"/>
              </a:rPr>
              <a:t></a:t>
            </a:r>
          </a:p>
          <a:p>
            <a:pPr algn="just"/>
            <a:r>
              <a:rPr lang="en-GB" sz="1400" dirty="0"/>
              <a:t> </a:t>
            </a:r>
          </a:p>
          <a:p>
            <a:pPr algn="just"/>
            <a:endParaRPr sz="1400" dirty="0"/>
          </a:p>
          <a:p>
            <a:pPr algn="ctr">
              <a:lnSpc>
                <a:spcPts val="2940"/>
              </a:lnSpc>
            </a:pPr>
            <a:endParaRPr lang="en-US" sz="2100" dirty="0">
              <a:solidFill>
                <a:srgbClr val="000000"/>
              </a:solidFill>
              <a:latin typeface="Open Sans"/>
            </a:endParaRPr>
          </a:p>
          <a:p>
            <a:pPr algn="ctr">
              <a:lnSpc>
                <a:spcPts val="2940"/>
              </a:lnSpc>
            </a:pPr>
            <a:endParaRPr lang="en-US" sz="2100" dirty="0">
              <a:solidFill>
                <a:srgbClr val="000000"/>
              </a:solidFill>
              <a:latin typeface="Open Sans"/>
            </a:endParaRPr>
          </a:p>
        </p:txBody>
      </p:sp>
      <p:sp>
        <p:nvSpPr>
          <p:cNvPr id="25" name="TextBox 25"/>
          <p:cNvSpPr txBox="1"/>
          <p:nvPr/>
        </p:nvSpPr>
        <p:spPr>
          <a:xfrm>
            <a:off x="7886181" y="2141599"/>
            <a:ext cx="2502503" cy="2708434"/>
          </a:xfrm>
          <a:prstGeom prst="rect">
            <a:avLst/>
          </a:prstGeom>
        </p:spPr>
        <p:txBody>
          <a:bodyPr lIns="0" tIns="0" rIns="0" bIns="0" rtlCol="0" anchor="t">
            <a:spAutoFit/>
          </a:bodyPr>
          <a:lstStyle/>
          <a:p>
            <a:r>
              <a:rPr lang="en-US" sz="1600" dirty="0">
                <a:solidFill>
                  <a:srgbClr val="000000"/>
                </a:solidFill>
                <a:latin typeface="Open Sans"/>
              </a:rPr>
              <a:t>This term, we will be using a variety of texts to support our learning. These texts include “The Snowflake”, “The Everywhere Bear” and “Pirates Love Underpants”.  We will also be reading winter poems.</a:t>
            </a:r>
          </a:p>
          <a:p>
            <a:r>
              <a:rPr lang="en-US" sz="1600" dirty="0">
                <a:solidFill>
                  <a:srgbClr val="000000"/>
                </a:solidFill>
                <a:latin typeface="Open Sans"/>
              </a:rPr>
              <a:t> We will be learning how to write simple sentences. </a:t>
            </a:r>
          </a:p>
        </p:txBody>
      </p:sp>
      <p:sp>
        <p:nvSpPr>
          <p:cNvPr id="26" name="TextBox 26"/>
          <p:cNvSpPr txBox="1"/>
          <p:nvPr/>
        </p:nvSpPr>
        <p:spPr>
          <a:xfrm>
            <a:off x="9075636" y="5745782"/>
            <a:ext cx="1017423" cy="701617"/>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3 texts </a:t>
            </a:r>
          </a:p>
        </p:txBody>
      </p:sp>
      <p:pic>
        <p:nvPicPr>
          <p:cNvPr id="31" name="Picture 30">
            <a:extLst>
              <a:ext uri="{FF2B5EF4-FFF2-40B4-BE49-F238E27FC236}">
                <a16:creationId xmlns:a16="http://schemas.microsoft.com/office/drawing/2014/main" id="{131CDFE2-E1EF-490D-BB23-B2DC618FE637}"/>
              </a:ext>
            </a:extLst>
          </p:cNvPr>
          <p:cNvPicPr>
            <a:picLocks noChangeAspect="1"/>
          </p:cNvPicPr>
          <p:nvPr/>
        </p:nvPicPr>
        <p:blipFill>
          <a:blip r:embed="rId12"/>
          <a:stretch>
            <a:fillRect/>
          </a:stretch>
        </p:blipFill>
        <p:spPr>
          <a:xfrm>
            <a:off x="7251208" y="5549125"/>
            <a:ext cx="1377843" cy="1601440"/>
          </a:xfrm>
          <a:prstGeom prst="rect">
            <a:avLst/>
          </a:prstGeom>
        </p:spPr>
      </p:pic>
      <p:pic>
        <p:nvPicPr>
          <p:cNvPr id="27" name="Picture 26">
            <a:extLst>
              <a:ext uri="{FF2B5EF4-FFF2-40B4-BE49-F238E27FC236}">
                <a16:creationId xmlns:a16="http://schemas.microsoft.com/office/drawing/2014/main" id="{1A3B4A22-3CB1-4C5E-8F3A-7F3CC2C68A0C}"/>
              </a:ext>
            </a:extLst>
          </p:cNvPr>
          <p:cNvPicPr>
            <a:picLocks noChangeAspect="1"/>
          </p:cNvPicPr>
          <p:nvPr/>
        </p:nvPicPr>
        <p:blipFill rotWithShape="1">
          <a:blip r:embed="rId13"/>
          <a:srcRect l="881" t="21904" r="69279" b="14512"/>
          <a:stretch/>
        </p:blipFill>
        <p:spPr>
          <a:xfrm rot="21112907">
            <a:off x="3672738" y="5658403"/>
            <a:ext cx="1319970" cy="1581339"/>
          </a:xfrm>
          <a:prstGeom prst="rect">
            <a:avLst/>
          </a:prstGeom>
        </p:spPr>
      </p:pic>
      <p:pic>
        <p:nvPicPr>
          <p:cNvPr id="28" name="Picture 27">
            <a:extLst>
              <a:ext uri="{FF2B5EF4-FFF2-40B4-BE49-F238E27FC236}">
                <a16:creationId xmlns:a16="http://schemas.microsoft.com/office/drawing/2014/main" id="{A9BE89FA-42A4-4A21-865D-869469A5578C}"/>
              </a:ext>
            </a:extLst>
          </p:cNvPr>
          <p:cNvPicPr>
            <a:picLocks noChangeAspect="1"/>
          </p:cNvPicPr>
          <p:nvPr/>
        </p:nvPicPr>
        <p:blipFill rotWithShape="1">
          <a:blip r:embed="rId14"/>
          <a:srcRect l="1167" t="18563" r="68618" b="16037"/>
          <a:stretch/>
        </p:blipFill>
        <p:spPr>
          <a:xfrm rot="549713">
            <a:off x="5436481" y="5070960"/>
            <a:ext cx="1274343" cy="15507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20" t="1467" r="4281" b="1553"/>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70053" y="1450639"/>
            <a:ext cx="2695090" cy="5432039"/>
          </a:xfrm>
          <a:prstGeom prst="rect">
            <a:avLst/>
          </a:prstGeom>
        </p:spPr>
      </p:pic>
      <p:pic>
        <p:nvPicPr>
          <p:cNvPr id="6" name="Picture 6"/>
          <p:cNvPicPr>
            <a:picLocks noChangeAspect="1"/>
          </p:cNvPicPr>
          <p:nvPr/>
        </p:nvPicPr>
        <p:blipFill>
          <a:blip r:embed="rId8"/>
          <a:srcRect l="5557" r="11950" b="18190"/>
          <a:stretch>
            <a:fillRect/>
          </a:stretch>
        </p:blipFill>
        <p:spPr>
          <a:xfrm>
            <a:off x="2766853" y="1318309"/>
            <a:ext cx="2885509" cy="2525379"/>
          </a:xfrm>
          <a:prstGeom prst="rect">
            <a:avLst/>
          </a:prstGeom>
        </p:spPr>
      </p:pic>
      <p:pic>
        <p:nvPicPr>
          <p:cNvPr id="7" name="Picture 7"/>
          <p:cNvPicPr>
            <a:picLocks noChangeAspect="1"/>
          </p:cNvPicPr>
          <p:nvPr/>
        </p:nvPicPr>
        <p:blipFill>
          <a:blip r:embed="rId9"/>
          <a:srcRect l="5996" r="5996" b="14519"/>
          <a:stretch>
            <a:fillRect/>
          </a:stretch>
        </p:blipFill>
        <p:spPr>
          <a:xfrm>
            <a:off x="5731596" y="1125803"/>
            <a:ext cx="2666076" cy="1867726"/>
          </a:xfrm>
          <a:prstGeom prst="rect">
            <a:avLst/>
          </a:prstGeom>
        </p:spPr>
      </p:pic>
      <p:sp>
        <p:nvSpPr>
          <p:cNvPr id="8" name="TextBox 8"/>
          <p:cNvSpPr txBox="1"/>
          <p:nvPr/>
        </p:nvSpPr>
        <p:spPr>
          <a:xfrm>
            <a:off x="1110154" y="302786"/>
            <a:ext cx="3365302" cy="410369"/>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EYFS Spring Term 3 </a:t>
            </a:r>
          </a:p>
        </p:txBody>
      </p:sp>
      <p:sp>
        <p:nvSpPr>
          <p:cNvPr id="9" name="TextBox 9"/>
          <p:cNvSpPr txBox="1"/>
          <p:nvPr/>
        </p:nvSpPr>
        <p:spPr>
          <a:xfrm>
            <a:off x="178054" y="2662675"/>
            <a:ext cx="2357650" cy="3939540"/>
          </a:xfrm>
          <a:prstGeom prst="rect">
            <a:avLst/>
          </a:prstGeom>
        </p:spPr>
        <p:txBody>
          <a:bodyPr wrap="square" lIns="0" tIns="0" rIns="0" bIns="0" rtlCol="0" anchor="t">
            <a:spAutoFit/>
          </a:bodyPr>
          <a:lstStyle/>
          <a:p>
            <a:r>
              <a:rPr lang="en-US" sz="1600" dirty="0">
                <a:solidFill>
                  <a:srgbClr val="000000"/>
                </a:solidFill>
                <a:latin typeface="Open Sans"/>
              </a:rPr>
              <a:t>As part of our learning about winter we will be exploring different natural world environments with our senses.</a:t>
            </a:r>
          </a:p>
          <a:p>
            <a:r>
              <a:rPr lang="en-US" sz="1600" dirty="0">
                <a:solidFill>
                  <a:srgbClr val="000000"/>
                </a:solidFill>
                <a:latin typeface="Open Sans"/>
              </a:rPr>
              <a:t>We will be taking a journey through space and time by looking at pictures of old and new transport and talking about the differences we notice. </a:t>
            </a:r>
          </a:p>
          <a:p>
            <a:r>
              <a:rPr lang="en-US" sz="1600" dirty="0">
                <a:solidFill>
                  <a:srgbClr val="000000"/>
                </a:solidFill>
                <a:latin typeface="Open Sans"/>
              </a:rPr>
              <a:t>This will also include naming and describing figures from the past.</a:t>
            </a:r>
          </a:p>
        </p:txBody>
      </p:sp>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85108" y="1892507"/>
            <a:ext cx="2138217" cy="542573"/>
          </a:xfrm>
          <a:prstGeom prst="rect">
            <a:avLst/>
          </a:prstGeom>
        </p:spPr>
      </p:pic>
      <p:sp>
        <p:nvSpPr>
          <p:cNvPr id="11" name="TextBox 11"/>
          <p:cNvSpPr txBox="1"/>
          <p:nvPr/>
        </p:nvSpPr>
        <p:spPr>
          <a:xfrm>
            <a:off x="411162" y="1962819"/>
            <a:ext cx="1355381" cy="320601"/>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LEARNING</a:t>
            </a:r>
            <a:endParaRPr lang="en-US" sz="1800" dirty="0">
              <a:solidFill>
                <a:srgbClr val="000000"/>
              </a:solidFill>
              <a:latin typeface="Open Sans Bold"/>
            </a:endParaRPr>
          </a:p>
        </p:txBody>
      </p:sp>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169275" y="1079648"/>
            <a:ext cx="2138217" cy="542573"/>
          </a:xfrm>
          <a:prstGeom prst="rect">
            <a:avLst/>
          </a:prstGeom>
        </p:spPr>
      </p:pic>
      <p:sp>
        <p:nvSpPr>
          <p:cNvPr id="13" name="TextBox 13"/>
          <p:cNvSpPr txBox="1"/>
          <p:nvPr/>
        </p:nvSpPr>
        <p:spPr>
          <a:xfrm>
            <a:off x="3530609" y="1186643"/>
            <a:ext cx="1201043" cy="300082"/>
          </a:xfrm>
          <a:prstGeom prst="rect">
            <a:avLst/>
          </a:prstGeom>
        </p:spPr>
        <p:txBody>
          <a:bodyPr lIns="0" tIns="0" rIns="0" bIns="0" rtlCol="0" anchor="t">
            <a:spAutoFit/>
          </a:bodyPr>
          <a:lstStyle/>
          <a:p>
            <a:pPr algn="ctr">
              <a:lnSpc>
                <a:spcPts val="2520"/>
              </a:lnSpc>
            </a:pPr>
            <a:r>
              <a:rPr lang="en-US" dirty="0">
                <a:solidFill>
                  <a:srgbClr val="000000"/>
                </a:solidFill>
                <a:latin typeface="Open Sans Bold"/>
              </a:rPr>
              <a:t>LEARNING</a:t>
            </a:r>
            <a:r>
              <a:rPr lang="en-US" sz="1800" dirty="0">
                <a:solidFill>
                  <a:srgbClr val="000000"/>
                </a:solidFill>
                <a:latin typeface="Open Sans Bold"/>
              </a:rPr>
              <a:t> </a:t>
            </a:r>
          </a:p>
        </p:txBody>
      </p:sp>
      <p:pic>
        <p:nvPicPr>
          <p:cNvPr id="14" name="Picture 1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630635" y="632119"/>
            <a:ext cx="2867998" cy="542573"/>
          </a:xfrm>
          <a:prstGeom prst="rect">
            <a:avLst/>
          </a:prstGeom>
        </p:spPr>
      </p:pic>
      <p:sp>
        <p:nvSpPr>
          <p:cNvPr id="15" name="TextBox 15"/>
          <p:cNvSpPr txBox="1"/>
          <p:nvPr/>
        </p:nvSpPr>
        <p:spPr>
          <a:xfrm>
            <a:off x="5549144" y="718661"/>
            <a:ext cx="3030980"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P.E. </a:t>
            </a:r>
            <a:endParaRPr lang="en-US" sz="1800" dirty="0">
              <a:solidFill>
                <a:srgbClr val="000000"/>
              </a:solidFill>
              <a:latin typeface="Open Sans Bold"/>
            </a:endParaRPr>
          </a:p>
        </p:txBody>
      </p:sp>
      <p:pic>
        <p:nvPicPr>
          <p:cNvPr id="16" name="Picture 16"/>
          <p:cNvPicPr>
            <a:picLocks noChangeAspect="1"/>
          </p:cNvPicPr>
          <p:nvPr/>
        </p:nvPicPr>
        <p:blipFill>
          <a:blip r:embed="rId8"/>
          <a:srcRect l="5557" r="24327" b="18190"/>
          <a:stretch>
            <a:fillRect/>
          </a:stretch>
        </p:blipFill>
        <p:spPr>
          <a:xfrm>
            <a:off x="8476767" y="1125803"/>
            <a:ext cx="1936434" cy="5579080"/>
          </a:xfrm>
          <a:prstGeom prst="rect">
            <a:avLst/>
          </a:prstGeom>
        </p:spPr>
      </p:pic>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762724" y="3109291"/>
            <a:ext cx="2548318" cy="542573"/>
          </a:xfrm>
          <a:prstGeom prst="rect">
            <a:avLst/>
          </a:prstGeom>
        </p:spPr>
      </p:pic>
      <p:sp>
        <p:nvSpPr>
          <p:cNvPr id="18" name="TextBox 18"/>
          <p:cNvSpPr txBox="1"/>
          <p:nvPr/>
        </p:nvSpPr>
        <p:spPr>
          <a:xfrm>
            <a:off x="8260610" y="1477186"/>
            <a:ext cx="2263054" cy="4888518"/>
          </a:xfrm>
          <a:prstGeom prst="rect">
            <a:avLst/>
          </a:prstGeom>
        </p:spPr>
        <p:txBody>
          <a:bodyPr wrap="square" lIns="0" tIns="0" rIns="0" bIns="0" rtlCol="0" anchor="t">
            <a:spAutoFit/>
          </a:bodyPr>
          <a:lstStyle/>
          <a:p>
            <a:pPr algn="ctr">
              <a:lnSpc>
                <a:spcPts val="2520"/>
              </a:lnSpc>
            </a:pPr>
            <a:r>
              <a:rPr lang="en-US" sz="2000" b="1" u="sng" dirty="0">
                <a:solidFill>
                  <a:srgbClr val="000000"/>
                </a:solidFill>
                <a:latin typeface="Open Sans Bold"/>
              </a:rPr>
              <a:t>REMINDERS</a:t>
            </a:r>
          </a:p>
          <a:p>
            <a:pPr algn="ctr">
              <a:lnSpc>
                <a:spcPts val="2520"/>
              </a:lnSpc>
            </a:pPr>
            <a:endParaRPr lang="en-US" sz="2000" b="1" u="sng" dirty="0">
              <a:solidFill>
                <a:srgbClr val="000000"/>
              </a:solidFill>
              <a:latin typeface="Open Sans Bold"/>
            </a:endParaRPr>
          </a:p>
          <a:p>
            <a:pPr marL="285750" indent="-285750">
              <a:buFont typeface="Arial" panose="020B0604020202020204" pitchFamily="34" charset="0"/>
              <a:buChar char="•"/>
            </a:pPr>
            <a:r>
              <a:rPr lang="en-US" sz="1200" dirty="0">
                <a:solidFill>
                  <a:srgbClr val="000000"/>
                </a:solidFill>
                <a:latin typeface="Open Sans Bold"/>
              </a:rPr>
              <a:t>If you have not already done so, please make sure your child has waterproof separates in school.</a:t>
            </a:r>
          </a:p>
          <a:p>
            <a:pPr marL="285750" indent="-285750">
              <a:buFont typeface="Arial" panose="020B0604020202020204" pitchFamily="34" charset="0"/>
              <a:buChar char="•"/>
            </a:pPr>
            <a:endParaRPr lang="en-US" sz="1200" dirty="0">
              <a:solidFill>
                <a:srgbClr val="000000"/>
              </a:solidFill>
              <a:latin typeface="Open Sans Bold"/>
            </a:endParaRPr>
          </a:p>
          <a:p>
            <a:pPr marL="285750" indent="-285750">
              <a:buFont typeface="Arial" panose="020B0604020202020204" pitchFamily="34" charset="0"/>
              <a:buChar char="•"/>
            </a:pPr>
            <a:r>
              <a:rPr lang="en-US" sz="1200" dirty="0">
                <a:solidFill>
                  <a:srgbClr val="000000"/>
                </a:solidFill>
                <a:latin typeface="Open Sans Bold"/>
              </a:rPr>
              <a:t>Any messages or reading comments should be recorded in your child’s reading record please.  Your child’s “zippy wallet” will be used for any correspondence between home and school.</a:t>
            </a:r>
          </a:p>
          <a:p>
            <a:pPr marL="285750" indent="-285750">
              <a:buFont typeface="Arial" panose="020B0604020202020204" pitchFamily="34" charset="0"/>
              <a:buChar char="•"/>
            </a:pPr>
            <a:endParaRPr lang="en-US" sz="1200" dirty="0">
              <a:solidFill>
                <a:srgbClr val="000000"/>
              </a:solidFill>
              <a:latin typeface="Open Sans Bold"/>
            </a:endParaRPr>
          </a:p>
          <a:p>
            <a:pPr marL="285750" indent="-285750">
              <a:buFont typeface="Arial" panose="020B0604020202020204" pitchFamily="34" charset="0"/>
              <a:buChar char="•"/>
            </a:pPr>
            <a:r>
              <a:rPr lang="en-US" sz="1200" dirty="0">
                <a:solidFill>
                  <a:srgbClr val="000000"/>
                </a:solidFill>
                <a:latin typeface="Open Sans Bold"/>
              </a:rPr>
              <a:t>Reading records are taken in on THURSDAY evenings, so they can be checked ready for book change on Friday. </a:t>
            </a:r>
          </a:p>
          <a:p>
            <a:pPr marL="285750" indent="-285750">
              <a:buFont typeface="Arial" panose="020B0604020202020204" pitchFamily="34" charset="0"/>
              <a:buChar char="•"/>
            </a:pPr>
            <a:endParaRPr lang="en-US" sz="1200" dirty="0">
              <a:solidFill>
                <a:srgbClr val="000000"/>
              </a:solidFill>
              <a:latin typeface="Open Sans Bold"/>
            </a:endParaRPr>
          </a:p>
          <a:p>
            <a:pPr marL="285750" indent="-285750">
              <a:buFont typeface="Arial" panose="020B0604020202020204" pitchFamily="34" charset="0"/>
              <a:buChar char="•"/>
            </a:pPr>
            <a:r>
              <a:rPr lang="en-US" sz="1200" dirty="0">
                <a:solidFill>
                  <a:srgbClr val="000000"/>
                </a:solidFill>
                <a:latin typeface="Open Sans Bold"/>
              </a:rPr>
              <a:t>Please ensure all books are returned on a Friday.</a:t>
            </a:r>
          </a:p>
        </p:txBody>
      </p:sp>
      <p:sp>
        <p:nvSpPr>
          <p:cNvPr id="19" name="TextBox 19"/>
          <p:cNvSpPr txBox="1"/>
          <p:nvPr/>
        </p:nvSpPr>
        <p:spPr>
          <a:xfrm>
            <a:off x="3112672" y="2174513"/>
            <a:ext cx="1951756" cy="348429"/>
          </a:xfrm>
          <a:prstGeom prst="rect">
            <a:avLst/>
          </a:prstGeom>
        </p:spPr>
        <p:txBody>
          <a:bodyPr lIns="0" tIns="0" rIns="0" bIns="0" rtlCol="0" anchor="t">
            <a:spAutoFit/>
          </a:bodyPr>
          <a:lstStyle/>
          <a:p>
            <a:pPr algn="ctr">
              <a:lnSpc>
                <a:spcPts val="2940"/>
              </a:lnSpc>
            </a:pPr>
            <a:endParaRPr lang="en-US" sz="2100" dirty="0">
              <a:solidFill>
                <a:srgbClr val="000000"/>
              </a:solidFill>
              <a:latin typeface="Open Sans"/>
            </a:endParaRPr>
          </a:p>
        </p:txBody>
      </p:sp>
      <p:sp>
        <p:nvSpPr>
          <p:cNvPr id="20" name="TextBox 20"/>
          <p:cNvSpPr txBox="1"/>
          <p:nvPr/>
        </p:nvSpPr>
        <p:spPr>
          <a:xfrm>
            <a:off x="5896977" y="1457598"/>
            <a:ext cx="2533076" cy="1231106"/>
          </a:xfrm>
          <a:prstGeom prst="rect">
            <a:avLst/>
          </a:prstGeom>
        </p:spPr>
        <p:txBody>
          <a:bodyPr wrap="square" lIns="0" tIns="0" rIns="0" bIns="0" rtlCol="0" anchor="t">
            <a:spAutoFit/>
          </a:bodyPr>
          <a:lstStyle/>
          <a:p>
            <a:r>
              <a:rPr lang="en-US" sz="1600" dirty="0">
                <a:solidFill>
                  <a:srgbClr val="000000"/>
                </a:solidFill>
                <a:latin typeface="Open Sans"/>
              </a:rPr>
              <a:t>P.E. day for both classes </a:t>
            </a:r>
            <a:r>
              <a:rPr lang="en-US" sz="1600">
                <a:solidFill>
                  <a:srgbClr val="000000"/>
                </a:solidFill>
                <a:latin typeface="Open Sans"/>
              </a:rPr>
              <a:t>is Wednesday</a:t>
            </a:r>
            <a:r>
              <a:rPr lang="en-US" sz="1600" dirty="0">
                <a:solidFill>
                  <a:srgbClr val="000000"/>
                </a:solidFill>
                <a:latin typeface="Open Sans"/>
              </a:rPr>
              <a:t>. Please ensure earrings are removed for P.E.</a:t>
            </a:r>
          </a:p>
          <a:p>
            <a:endParaRPr lang="en-US" sz="1600" dirty="0">
              <a:solidFill>
                <a:srgbClr val="000000"/>
              </a:solidFill>
              <a:latin typeface="Open Sans"/>
            </a:endParaRPr>
          </a:p>
        </p:txBody>
      </p:sp>
      <p:pic>
        <p:nvPicPr>
          <p:cNvPr id="27" name="Picture 27"/>
          <p:cNvPicPr>
            <a:picLocks noChangeAspect="1"/>
          </p:cNvPicPr>
          <p:nvPr/>
        </p:nvPicPr>
        <p:blipFill>
          <a:blip r:embed="rId8"/>
          <a:srcRect l="8624" r="30543" b="18158"/>
          <a:stretch>
            <a:fillRect/>
          </a:stretch>
        </p:blipFill>
        <p:spPr>
          <a:xfrm>
            <a:off x="5729163" y="3499222"/>
            <a:ext cx="2567786" cy="3505884"/>
          </a:xfrm>
          <a:prstGeom prst="rect">
            <a:avLst/>
          </a:prstGeom>
        </p:spPr>
      </p:pic>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552484" y="4515232"/>
            <a:ext cx="2738320" cy="2678133"/>
          </a:xfrm>
          <a:prstGeom prst="rect">
            <a:avLst/>
          </a:prstGeom>
        </p:spPr>
      </p:pic>
      <p:pic>
        <p:nvPicPr>
          <p:cNvPr id="31" name="Picture 3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2816627" y="4166659"/>
            <a:ext cx="2660845" cy="542573"/>
          </a:xfrm>
          <a:prstGeom prst="rect">
            <a:avLst/>
          </a:prstGeom>
        </p:spPr>
      </p:pic>
      <p:sp>
        <p:nvSpPr>
          <p:cNvPr id="32" name="TextBox 32"/>
          <p:cNvSpPr txBox="1"/>
          <p:nvPr/>
        </p:nvSpPr>
        <p:spPr>
          <a:xfrm>
            <a:off x="3018713" y="4261431"/>
            <a:ext cx="1960211" cy="320601"/>
          </a:xfrm>
          <a:prstGeom prst="rect">
            <a:avLst/>
          </a:prstGeom>
        </p:spPr>
        <p:txBody>
          <a:bodyPr wrap="square" lIns="0" tIns="0" rIns="0" bIns="0" rtlCol="0" anchor="t">
            <a:spAutoFit/>
          </a:bodyPr>
          <a:lstStyle/>
          <a:p>
            <a:pPr algn="ctr">
              <a:lnSpc>
                <a:spcPts val="2520"/>
              </a:lnSpc>
            </a:pPr>
            <a:r>
              <a:rPr lang="en-US" sz="2400" dirty="0">
                <a:solidFill>
                  <a:srgbClr val="000000"/>
                </a:solidFill>
                <a:latin typeface="Open Sans Bold"/>
              </a:rPr>
              <a:t>PHONICS</a:t>
            </a:r>
          </a:p>
        </p:txBody>
      </p:sp>
      <p:sp>
        <p:nvSpPr>
          <p:cNvPr id="35" name="TextBox 35"/>
          <p:cNvSpPr txBox="1"/>
          <p:nvPr/>
        </p:nvSpPr>
        <p:spPr>
          <a:xfrm>
            <a:off x="2891446" y="4788370"/>
            <a:ext cx="2295632" cy="2369880"/>
          </a:xfrm>
          <a:prstGeom prst="rect">
            <a:avLst/>
          </a:prstGeom>
        </p:spPr>
        <p:txBody>
          <a:bodyPr wrap="square" lIns="0" tIns="0" rIns="0" bIns="0" rtlCol="0" anchor="t">
            <a:spAutoFit/>
          </a:bodyPr>
          <a:lstStyle/>
          <a:p>
            <a:r>
              <a:rPr lang="en-US" sz="1400" dirty="0">
                <a:solidFill>
                  <a:srgbClr val="000000"/>
                </a:solidFill>
                <a:latin typeface="Open Sans"/>
              </a:rPr>
              <a:t>This term we will continue in our phonics groups. If your child brings home a Read, Write Inc book, they will have practiced this book throughout the week at school.  As it is a book that is familiar to them, they might be able to read it at home with increased fluency</a:t>
            </a:r>
            <a:r>
              <a:rPr lang="en-US" sz="1100" dirty="0">
                <a:solidFill>
                  <a:srgbClr val="000000"/>
                </a:solidFill>
                <a:latin typeface="Open Sans"/>
              </a:rPr>
              <a:t>.</a:t>
            </a:r>
            <a:endParaRPr lang="en-US" sz="2100" dirty="0">
              <a:solidFill>
                <a:srgbClr val="000000"/>
              </a:solidFill>
              <a:latin typeface="Open Sans"/>
            </a:endParaRPr>
          </a:p>
        </p:txBody>
      </p:sp>
      <p:sp>
        <p:nvSpPr>
          <p:cNvPr id="40" name="TextBox 39"/>
          <p:cNvSpPr txBox="1"/>
          <p:nvPr/>
        </p:nvSpPr>
        <p:spPr>
          <a:xfrm>
            <a:off x="2738957" y="2022814"/>
            <a:ext cx="2960258" cy="1754326"/>
          </a:xfrm>
          <a:prstGeom prst="rect">
            <a:avLst/>
          </a:prstGeom>
          <a:noFill/>
        </p:spPr>
        <p:txBody>
          <a:bodyPr wrap="square" rtlCol="0">
            <a:spAutoFit/>
          </a:bodyPr>
          <a:lstStyle/>
          <a:p>
            <a:r>
              <a:rPr lang="en-GB" dirty="0"/>
              <a:t>In maths this term, we will be consolidating our counting skills,  counting to larger numbers and developing a </a:t>
            </a:r>
          </a:p>
          <a:p>
            <a:r>
              <a:rPr lang="en-GB" dirty="0"/>
              <a:t>wider range of counting strategies.  </a:t>
            </a:r>
          </a:p>
        </p:txBody>
      </p:sp>
      <p:sp>
        <p:nvSpPr>
          <p:cNvPr id="41" name="TextBox 13"/>
          <p:cNvSpPr txBox="1"/>
          <p:nvPr/>
        </p:nvSpPr>
        <p:spPr>
          <a:xfrm>
            <a:off x="5849189" y="3219260"/>
            <a:ext cx="2389480" cy="320601"/>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HOME LEARNING</a:t>
            </a:r>
            <a:r>
              <a:rPr lang="en-US" sz="1800" dirty="0">
                <a:solidFill>
                  <a:srgbClr val="000000"/>
                </a:solidFill>
                <a:latin typeface="Open Sans Bold"/>
              </a:rPr>
              <a:t> </a:t>
            </a:r>
          </a:p>
        </p:txBody>
      </p:sp>
      <p:sp>
        <p:nvSpPr>
          <p:cNvPr id="42" name="TextBox 9"/>
          <p:cNvSpPr txBox="1"/>
          <p:nvPr/>
        </p:nvSpPr>
        <p:spPr>
          <a:xfrm>
            <a:off x="5863666" y="4582032"/>
            <a:ext cx="2212786" cy="1723549"/>
          </a:xfrm>
          <a:prstGeom prst="rect">
            <a:avLst/>
          </a:prstGeom>
        </p:spPr>
        <p:txBody>
          <a:bodyPr wrap="square" lIns="0" tIns="0" rIns="0" bIns="0" rtlCol="0" anchor="t">
            <a:spAutoFit/>
          </a:bodyPr>
          <a:lstStyle/>
          <a:p>
            <a:pPr algn="just"/>
            <a:r>
              <a:rPr lang="en-US" sz="1400" dirty="0">
                <a:solidFill>
                  <a:srgbClr val="000000"/>
                </a:solidFill>
                <a:latin typeface="Open Sans"/>
              </a:rPr>
              <a:t>All children will continue to bring home a “sharing” book each week, for you to read with or to your child, as well as either a wordless book or a Read, Write Inc. phonics book for them to read to you.  </a:t>
            </a:r>
            <a:endParaRPr lang="en-US" sz="1200" dirty="0">
              <a:solidFill>
                <a:srgbClr val="000000"/>
              </a:solidFill>
              <a:latin typeface="Open Sa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551756ea4bd311b41e4d3849f7f25479">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ab9c2b43ffd5ff06216407c03bc46418"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919054-8AC0-4695-8D38-7360D151A532}">
  <ds:schemaRefs>
    <ds:schemaRef ds:uri="f00701a2-7724-4efd-af13-a623fff13b57"/>
    <ds:schemaRef ds:uri="0ff44e97-233f-4fc8-9d97-fac65850ace2"/>
    <ds:schemaRef ds:uri="http://purl.org/dc/terms/"/>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8b33755d-08ae-413b-a6d7-2c8ef28c99bd"/>
    <ds:schemaRef ds:uri="http://www.w3.org/XML/1998/namespace"/>
  </ds:schemaRefs>
</ds:datastoreItem>
</file>

<file path=customXml/itemProps2.xml><?xml version="1.0" encoding="utf-8"?>
<ds:datastoreItem xmlns:ds="http://schemas.openxmlformats.org/officeDocument/2006/customXml" ds:itemID="{69F20B14-FE26-4D4E-B0D5-AB832067B6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092CD91-293A-4C95-875D-F7D28F66738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1525</TotalTime>
  <Words>550</Words>
  <Application>Microsoft Office PowerPoint</Application>
  <PresentationFormat>Custom</PresentationFormat>
  <Paragraphs>38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Calibri</vt:lpstr>
      <vt:lpstr>Open Sans Bold</vt:lpstr>
      <vt:lpstr>Open Sans</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Donna Finch</cp:lastModifiedBy>
  <cp:revision>40</cp:revision>
  <dcterms:created xsi:type="dcterms:W3CDTF">2006-08-16T00:00:00Z</dcterms:created>
  <dcterms:modified xsi:type="dcterms:W3CDTF">2025-12-19T17:31:10Z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