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0" r:id="rId5"/>
    <p:sldId id="261"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4D2AED-00B6-3F17-4693-9618A4946B5F}" v="33" dt="2026-02-11T17:15:22.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2" d="100"/>
          <a:sy n="62" d="100"/>
        </p:scale>
        <p:origin x="1096"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29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5.svg"/><Relationship Id="rId4" Type="http://schemas.openxmlformats.org/officeDocument/2006/relationships/image" Target="../media/image3.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0" y="131439"/>
            <a:ext cx="5168541" cy="890924"/>
          </a:xfrm>
          <a:prstGeom prst="rect">
            <a:avLst/>
          </a:prstGeom>
        </p:spPr>
      </p:pic>
      <p:pic>
        <p:nvPicPr>
          <p:cNvPr id="7" name="Picture 7"/>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603114" y="871100"/>
            <a:ext cx="3927452" cy="5789294"/>
          </a:xfrm>
          <a:prstGeom prst="rect">
            <a:avLst/>
          </a:prstGeom>
        </p:spPr>
      </p:pic>
      <p:pic>
        <p:nvPicPr>
          <p:cNvPr id="9" name="Picture 9"/>
          <p:cNvPicPr>
            <a:picLocks noChangeAspect="1"/>
          </p:cNvPicPr>
          <p:nvPr/>
        </p:nvPicPr>
        <p:blipFill>
          <a:blip r:embed="rId9"/>
          <a:srcRect l="21981" r="33268"/>
          <a:stretch>
            <a:fillRect/>
          </a:stretch>
        </p:blipFill>
        <p:spPr>
          <a:xfrm>
            <a:off x="167950" y="880128"/>
            <a:ext cx="3554439" cy="6986449"/>
          </a:xfrm>
          <a:prstGeom prst="rect">
            <a:avLst/>
          </a:prstGeom>
        </p:spPr>
      </p:pic>
      <p:pic>
        <p:nvPicPr>
          <p:cNvPr id="10" name="Picture 10"/>
          <p:cNvPicPr>
            <a:picLocks noChangeAspect="1"/>
          </p:cNvPicPr>
          <p:nvPr/>
        </p:nvPicPr>
        <p:blipFill>
          <a:blip r:embed="rId10"/>
          <a:srcRect l="2767" r="15886" b="17484"/>
          <a:stretch>
            <a:fillRect/>
          </a:stretch>
        </p:blipFill>
        <p:spPr>
          <a:xfrm>
            <a:off x="7709550" y="1771587"/>
            <a:ext cx="2815516" cy="5567424"/>
          </a:xfrm>
          <a:prstGeom prst="rect">
            <a:avLst/>
          </a:prstGeom>
        </p:spPr>
      </p:pic>
      <p:grpSp>
        <p:nvGrpSpPr>
          <p:cNvPr id="17" name="Group 17"/>
          <p:cNvGrpSpPr>
            <a:grpSpLocks noChangeAspect="1"/>
          </p:cNvGrpSpPr>
          <p:nvPr/>
        </p:nvGrpSpPr>
        <p:grpSpPr>
          <a:xfrm>
            <a:off x="3840066" y="6024685"/>
            <a:ext cx="829971" cy="661193"/>
            <a:chOff x="133989" y="7620"/>
            <a:chExt cx="5558440" cy="4403240"/>
          </a:xfrm>
        </p:grpSpPr>
        <p:sp>
          <p:nvSpPr>
            <p:cNvPr id="18" name="Freeform 18"/>
            <p:cNvSpPr/>
            <p:nvPr/>
          </p:nvSpPr>
          <p:spPr>
            <a:xfrm>
              <a:off x="133989" y="7620"/>
              <a:ext cx="5558440" cy="44032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1080719" y="209328"/>
            <a:ext cx="3148161" cy="370935"/>
          </a:xfrm>
          <a:prstGeom prst="rect">
            <a:avLst/>
          </a:prstGeom>
        </p:spPr>
        <p:txBody>
          <a:bodyPr lIns="0" tIns="0" rIns="0" bIns="0" rtlCol="0" anchor="t">
            <a:spAutoFit/>
          </a:bodyPr>
          <a:lstStyle/>
          <a:p>
            <a:pPr algn="ctr">
              <a:lnSpc>
                <a:spcPts val="3079"/>
              </a:lnSpc>
            </a:pPr>
            <a:r>
              <a:rPr lang="en-US" sz="2150" dirty="0">
                <a:solidFill>
                  <a:srgbClr val="000000"/>
                </a:solidFill>
                <a:latin typeface="Open Sans Bold"/>
              </a:rPr>
              <a:t>Year 1 Spring Term 4 </a:t>
            </a:r>
            <a:endParaRPr lang="en-US" sz="2199" dirty="0">
              <a:solidFill>
                <a:srgbClr val="000000"/>
              </a:solidFill>
              <a:latin typeface="Open Sans Bold"/>
            </a:endParaRP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3" name="TextBox 23"/>
          <p:cNvSpPr txBox="1"/>
          <p:nvPr/>
        </p:nvSpPr>
        <p:spPr>
          <a:xfrm>
            <a:off x="3989601" y="1414722"/>
            <a:ext cx="3383981" cy="4813049"/>
          </a:xfrm>
          <a:prstGeom prst="rect">
            <a:avLst/>
          </a:prstGeom>
        </p:spPr>
        <p:txBody>
          <a:bodyPr wrap="square" lIns="0" tIns="0" rIns="0" bIns="0" rtlCol="0" anchor="t">
            <a:spAutoFit/>
          </a:bodyPr>
          <a:lstStyle/>
          <a:p>
            <a:pPr algn="ctr">
              <a:lnSpc>
                <a:spcPct val="150000"/>
              </a:lnSpc>
            </a:pPr>
            <a:r>
              <a:rPr lang="en-US" sz="1400" dirty="0">
                <a:latin typeface="Open Sans"/>
                <a:ea typeface="+mn-lt"/>
                <a:cs typeface="+mn-lt"/>
              </a:rPr>
              <a:t>In English, we will begin the term by using our whole-school text, </a:t>
            </a:r>
            <a:r>
              <a:rPr lang="en-US" sz="1400" i="1" dirty="0">
                <a:latin typeface="Open Sans"/>
                <a:ea typeface="+mn-lt"/>
                <a:cs typeface="+mn-lt"/>
              </a:rPr>
              <a:t>Mel Fell</a:t>
            </a:r>
            <a:r>
              <a:rPr lang="en-US" sz="1400" dirty="0">
                <a:latin typeface="Open Sans"/>
                <a:ea typeface="+mn-lt"/>
                <a:cs typeface="+mn-lt"/>
              </a:rPr>
              <a:t>, to retell the story.</a:t>
            </a:r>
            <a:endParaRPr lang="en-US" sz="1400">
              <a:latin typeface="Open Sans"/>
              <a:ea typeface="Open Sans"/>
              <a:cs typeface="Open Sans"/>
            </a:endParaRPr>
          </a:p>
          <a:p>
            <a:pPr algn="ctr">
              <a:lnSpc>
                <a:spcPct val="150000"/>
              </a:lnSpc>
            </a:pPr>
            <a:r>
              <a:rPr lang="en-US" sz="1400" dirty="0">
                <a:latin typeface="Open Sans"/>
                <a:ea typeface="+mn-lt"/>
                <a:cs typeface="+mn-lt"/>
              </a:rPr>
              <a:t>We will then explore the theme of </a:t>
            </a:r>
            <a:r>
              <a:rPr lang="en-US" sz="1400" b="1" dirty="0">
                <a:latin typeface="Open Sans"/>
                <a:ea typeface="+mn-lt"/>
                <a:cs typeface="+mn-lt"/>
              </a:rPr>
              <a:t>sustainability </a:t>
            </a:r>
            <a:r>
              <a:rPr lang="en-US" sz="1400" dirty="0">
                <a:latin typeface="Open Sans"/>
                <a:ea typeface="+mn-lt"/>
                <a:cs typeface="+mn-lt"/>
              </a:rPr>
              <a:t>through three exciting texts. During this unit, the children will learn the features of letter writing, how to write a clear set of instructions, and how to create their own fact file.</a:t>
            </a:r>
          </a:p>
          <a:p>
            <a:pPr algn="ctr">
              <a:lnSpc>
                <a:spcPct val="150000"/>
              </a:lnSpc>
            </a:pPr>
            <a:r>
              <a:rPr lang="en-US" sz="1400" dirty="0">
                <a:latin typeface="Open Sans"/>
                <a:ea typeface="+mn-lt"/>
                <a:cs typeface="+mn-lt"/>
              </a:rPr>
              <a:t>The key skills we will focus on include using conjunctions, using modal (bossy) verbs, adding adjectives to describe, and developing our understanding of punctuation, including question marks and exclamation marks.</a:t>
            </a:r>
          </a:p>
        </p:txBody>
      </p:sp>
      <p:sp>
        <p:nvSpPr>
          <p:cNvPr id="24" name="TextBox 24"/>
          <p:cNvSpPr txBox="1"/>
          <p:nvPr/>
        </p:nvSpPr>
        <p:spPr>
          <a:xfrm>
            <a:off x="192627" y="1868916"/>
            <a:ext cx="3543814" cy="5865067"/>
          </a:xfrm>
          <a:prstGeom prst="rect">
            <a:avLst/>
          </a:prstGeom>
        </p:spPr>
        <p:txBody>
          <a:bodyPr wrap="square" lIns="0" tIns="0" rIns="0" bIns="0" rtlCol="0" anchor="t">
            <a:spAutoFit/>
          </a:bodyPr>
          <a:lstStyle/>
          <a:p>
            <a:pPr algn="ctr">
              <a:lnSpc>
                <a:spcPct val="150000"/>
              </a:lnSpc>
            </a:pPr>
            <a:r>
              <a:rPr lang="en-US" sz="1400" dirty="0">
                <a:latin typeface="Open Sans"/>
                <a:ea typeface="Open Sans"/>
                <a:cs typeface="Open Sans"/>
              </a:rPr>
              <a:t>This term, there will be a real focus on reading and phonics. The children will be regrouped to best match their current ability, and extra support will be provided for those who need it.</a:t>
            </a:r>
            <a:endParaRPr lang="en-US" sz="1400">
              <a:latin typeface="Open Sans"/>
              <a:ea typeface="Calibri"/>
              <a:cs typeface="Calibri"/>
            </a:endParaRPr>
          </a:p>
          <a:p>
            <a:pPr algn="ctr">
              <a:lnSpc>
                <a:spcPct val="150000"/>
              </a:lnSpc>
            </a:pPr>
            <a:r>
              <a:rPr lang="en-US" sz="1400" dirty="0">
                <a:latin typeface="Open Sans"/>
                <a:ea typeface="Open Sans"/>
                <a:cs typeface="Open Sans"/>
              </a:rPr>
              <a:t>Reading at home regularly is incredibly important. It has a huge impact on children’s fluency, blending, word recognition, confidence, and their long-term love of reading. Please make sure all home reading is recorded, as this allows us to celebrate your child’s efforts in school by awarding reading bands. Please ensure that zippy wallets are in your child’s bag every day. Reading books will be chang</a:t>
            </a:r>
            <a:r>
              <a:rPr lang="en-US" sz="1400" dirty="0">
                <a:solidFill>
                  <a:srgbClr val="000000"/>
                </a:solidFill>
                <a:latin typeface="Open Sans"/>
                <a:ea typeface="Open Sans"/>
                <a:cs typeface="Open Sans"/>
              </a:rPr>
              <a:t>ed on Thursdays, and homework will be sent home on Fridays.</a:t>
            </a:r>
            <a:endParaRPr lang="en-US" sz="1400" dirty="0">
              <a:latin typeface="Open Sans"/>
              <a:ea typeface="Open Sans"/>
              <a:cs typeface="Open Sans"/>
            </a:endParaRPr>
          </a:p>
          <a:p>
            <a:pPr algn="ctr">
              <a:lnSpc>
                <a:spcPct val="150000"/>
              </a:lnSpc>
            </a:pPr>
            <a:endParaRPr lang="en-US" dirty="0">
              <a:solidFill>
                <a:srgbClr val="000000"/>
              </a:solidFill>
              <a:latin typeface="Open Sans"/>
              <a:ea typeface="Open Sans"/>
              <a:cs typeface="Open Sans"/>
            </a:endParaRPr>
          </a:p>
        </p:txBody>
      </p:sp>
      <p:sp>
        <p:nvSpPr>
          <p:cNvPr id="25" name="TextBox 25"/>
          <p:cNvSpPr txBox="1"/>
          <p:nvPr/>
        </p:nvSpPr>
        <p:spPr>
          <a:xfrm>
            <a:off x="7747964" y="1883248"/>
            <a:ext cx="2733498" cy="5460149"/>
          </a:xfrm>
          <a:prstGeom prst="rect">
            <a:avLst/>
          </a:prstGeom>
        </p:spPr>
        <p:txBody>
          <a:bodyPr wrap="square" lIns="0" tIns="0" rIns="0" bIns="0" rtlCol="0" anchor="t">
            <a:spAutoFit/>
          </a:bodyPr>
          <a:lstStyle/>
          <a:p>
            <a:pPr>
              <a:lnSpc>
                <a:spcPct val="150000"/>
              </a:lnSpc>
            </a:pPr>
            <a:r>
              <a:rPr lang="en-US" sz="1400" dirty="0">
                <a:solidFill>
                  <a:srgbClr val="000000"/>
                </a:solidFill>
                <a:latin typeface="Open Sans"/>
                <a:ea typeface="Open Sans"/>
                <a:cs typeface="Open Sans"/>
              </a:rPr>
              <a:t>This term in </a:t>
            </a:r>
            <a:r>
              <a:rPr lang="en-US" sz="1400" dirty="0" err="1">
                <a:solidFill>
                  <a:srgbClr val="000000"/>
                </a:solidFill>
                <a:latin typeface="Open Sans"/>
                <a:ea typeface="Open Sans"/>
                <a:cs typeface="Open Sans"/>
              </a:rPr>
              <a:t>Maths</a:t>
            </a:r>
            <a:r>
              <a:rPr lang="en-US" sz="1400" dirty="0">
                <a:solidFill>
                  <a:srgbClr val="000000"/>
                </a:solidFill>
                <a:latin typeface="Open Sans"/>
                <a:ea typeface="Open Sans"/>
                <a:cs typeface="Open Sans"/>
              </a:rPr>
              <a:t>, we will be developing our understanding of numbers to 50. The children will explore place value, doubles and near doubles, addition and subtraction, and number bonds. They will also </a:t>
            </a:r>
            <a:r>
              <a:rPr lang="en-US" sz="1400" dirty="0" err="1">
                <a:solidFill>
                  <a:srgbClr val="000000"/>
                </a:solidFill>
                <a:latin typeface="Open Sans"/>
                <a:ea typeface="Open Sans"/>
                <a:cs typeface="Open Sans"/>
              </a:rPr>
              <a:t>practise</a:t>
            </a:r>
            <a:r>
              <a:rPr lang="en-US" sz="1400" dirty="0">
                <a:solidFill>
                  <a:srgbClr val="000000"/>
                </a:solidFill>
                <a:latin typeface="Open Sans"/>
                <a:ea typeface="Open Sans"/>
                <a:cs typeface="Open Sans"/>
              </a:rPr>
              <a:t> estimating and placing numbers accurately on a number line to 50.</a:t>
            </a:r>
            <a:endParaRPr lang="en-US" sz="1400" dirty="0">
              <a:latin typeface="Open Sans"/>
              <a:ea typeface="Calibri"/>
              <a:cs typeface="Calibri"/>
            </a:endParaRPr>
          </a:p>
          <a:p>
            <a:pPr>
              <a:lnSpc>
                <a:spcPct val="150000"/>
              </a:lnSpc>
            </a:pPr>
            <a:r>
              <a:rPr lang="en-US" sz="1400" dirty="0">
                <a:solidFill>
                  <a:srgbClr val="000000"/>
                </a:solidFill>
                <a:latin typeface="Open Sans"/>
                <a:ea typeface="Open Sans"/>
                <a:cs typeface="Open Sans"/>
              </a:rPr>
              <a:t>Towards the end of the term, we will begin learning about length and mass.</a:t>
            </a:r>
          </a:p>
          <a:p>
            <a:pPr>
              <a:lnSpc>
                <a:spcPct val="150000"/>
              </a:lnSpc>
            </a:pPr>
            <a:r>
              <a:rPr lang="en-US" sz="1400" dirty="0">
                <a:latin typeface="Open Sans"/>
                <a:ea typeface="Open Sans"/>
                <a:cs typeface="Open Sans"/>
              </a:rPr>
              <a:t>To help your child build fluency with number bonds, we recommend </a:t>
            </a:r>
            <a:r>
              <a:rPr lang="en-US" sz="1400">
                <a:latin typeface="Open Sans"/>
                <a:ea typeface="Open Sans"/>
                <a:cs typeface="Open Sans"/>
              </a:rPr>
              <a:t>using </a:t>
            </a:r>
            <a:endParaRPr lang="en-US" dirty="0">
              <a:latin typeface="Calibri"/>
              <a:ea typeface="Calibri"/>
              <a:cs typeface="Calibri"/>
            </a:endParaRPr>
          </a:p>
          <a:p>
            <a:pPr>
              <a:lnSpc>
                <a:spcPct val="150000"/>
              </a:lnSpc>
            </a:pPr>
            <a:r>
              <a:rPr lang="en-US" sz="1400" dirty="0" err="1">
                <a:latin typeface="Open Sans"/>
                <a:ea typeface="Open Sans"/>
                <a:cs typeface="Open Sans"/>
              </a:rPr>
              <a:t>NumBots</a:t>
            </a:r>
            <a:r>
              <a:rPr lang="en-US" sz="1400" dirty="0">
                <a:latin typeface="Open Sans"/>
                <a:ea typeface="Open Sans"/>
                <a:cs typeface="Open Sans"/>
              </a:rPr>
              <a:t> and</a:t>
            </a:r>
            <a:endParaRPr lang="en-US" dirty="0">
              <a:latin typeface="Calibri"/>
              <a:ea typeface="Calibri"/>
              <a:cs typeface="Calibri"/>
            </a:endParaRPr>
          </a:p>
          <a:p>
            <a:pPr>
              <a:lnSpc>
                <a:spcPct val="150000"/>
              </a:lnSpc>
            </a:pPr>
            <a:r>
              <a:rPr lang="en-US" sz="1400" dirty="0">
                <a:latin typeface="Open Sans"/>
                <a:ea typeface="Open Sans"/>
                <a:cs typeface="Open Sans"/>
              </a:rPr>
              <a:t>Hit the Button at home.</a:t>
            </a:r>
            <a:endParaRPr lang="en-US">
              <a:ea typeface="Calibri"/>
              <a:cs typeface="Calibri"/>
            </a:endParaRPr>
          </a:p>
        </p:txBody>
      </p:sp>
      <p:sp>
        <p:nvSpPr>
          <p:cNvPr id="26" name="TextBox 26"/>
          <p:cNvSpPr txBox="1"/>
          <p:nvPr/>
        </p:nvSpPr>
        <p:spPr>
          <a:xfrm>
            <a:off x="3942095" y="6170681"/>
            <a:ext cx="729691" cy="338554"/>
          </a:xfrm>
          <a:prstGeom prst="rect">
            <a:avLst/>
          </a:prstGeom>
        </p:spPr>
        <p:txBody>
          <a:bodyPr wrap="square" lIns="0" tIns="0" rIns="0" bIns="0" rtlCol="0" anchor="t">
            <a:spAutoFit/>
          </a:bodyPr>
          <a:lstStyle/>
          <a:p>
            <a:pPr algn="ctr"/>
            <a:r>
              <a:rPr lang="en-US" sz="1100" dirty="0">
                <a:solidFill>
                  <a:srgbClr val="FFFFFF"/>
                </a:solidFill>
                <a:latin typeface="Open Sans Bold"/>
              </a:rPr>
              <a:t>Term 4 texts </a:t>
            </a:r>
            <a:endParaRPr lang="en-US" sz="1100">
              <a:solidFill>
                <a:srgbClr val="FFFFFF"/>
              </a:solidFill>
              <a:latin typeface="Open Sans Bold"/>
              <a:ea typeface="Open Sans Bold"/>
              <a:cs typeface="Open Sans Bold"/>
            </a:endParaRPr>
          </a:p>
        </p:txBody>
      </p:sp>
      <p:pic>
        <p:nvPicPr>
          <p:cNvPr id="11" name="Picture 10" descr="NumBots | Welcome to the NumBlog!">
            <a:extLst>
              <a:ext uri="{FF2B5EF4-FFF2-40B4-BE49-F238E27FC236}">
                <a16:creationId xmlns:a16="http://schemas.microsoft.com/office/drawing/2014/main" id="{DACD8EA8-E4B5-45EC-5B5A-08060354D196}"/>
              </a:ext>
            </a:extLst>
          </p:cNvPr>
          <p:cNvPicPr>
            <a:picLocks noChangeAspect="1"/>
          </p:cNvPicPr>
          <p:nvPr/>
        </p:nvPicPr>
        <p:blipFill>
          <a:blip r:embed="rId11"/>
          <a:stretch>
            <a:fillRect/>
          </a:stretch>
        </p:blipFill>
        <p:spPr>
          <a:xfrm>
            <a:off x="9418949" y="6435808"/>
            <a:ext cx="1107051" cy="640731"/>
          </a:xfrm>
          <a:prstGeom prst="rect">
            <a:avLst/>
          </a:prstGeom>
        </p:spPr>
      </p:pic>
      <p:pic>
        <p:nvPicPr>
          <p:cNvPr id="12" name="Picture 11" descr="A book cover with colorful fish and text&#10;&#10;AI-generated content may be incorrect.">
            <a:extLst>
              <a:ext uri="{FF2B5EF4-FFF2-40B4-BE49-F238E27FC236}">
                <a16:creationId xmlns:a16="http://schemas.microsoft.com/office/drawing/2014/main" id="{4039F726-7C69-A8BE-904F-33BF063D2750}"/>
              </a:ext>
            </a:extLst>
          </p:cNvPr>
          <p:cNvPicPr>
            <a:picLocks noChangeAspect="1"/>
          </p:cNvPicPr>
          <p:nvPr/>
        </p:nvPicPr>
        <p:blipFill>
          <a:blip r:embed="rId12"/>
          <a:stretch>
            <a:fillRect/>
          </a:stretch>
        </p:blipFill>
        <p:spPr>
          <a:xfrm>
            <a:off x="4630170" y="6469612"/>
            <a:ext cx="1088319" cy="933276"/>
          </a:xfrm>
          <a:prstGeom prst="rect">
            <a:avLst/>
          </a:prstGeom>
        </p:spPr>
      </p:pic>
      <p:pic>
        <p:nvPicPr>
          <p:cNvPr id="13" name="Picture 12" descr="A book cover of a book&#10;&#10;AI-generated content may be incorrect.">
            <a:extLst>
              <a:ext uri="{FF2B5EF4-FFF2-40B4-BE49-F238E27FC236}">
                <a16:creationId xmlns:a16="http://schemas.microsoft.com/office/drawing/2014/main" id="{DBA983B0-7812-158C-B918-66D85A8EAA99}"/>
              </a:ext>
            </a:extLst>
          </p:cNvPr>
          <p:cNvPicPr>
            <a:picLocks noChangeAspect="1"/>
          </p:cNvPicPr>
          <p:nvPr/>
        </p:nvPicPr>
        <p:blipFill>
          <a:blip r:embed="rId13"/>
          <a:stretch>
            <a:fillRect/>
          </a:stretch>
        </p:blipFill>
        <p:spPr>
          <a:xfrm>
            <a:off x="5832607" y="6402305"/>
            <a:ext cx="995106" cy="983266"/>
          </a:xfrm>
          <a:prstGeom prst="rect">
            <a:avLst/>
          </a:prstGeom>
        </p:spPr>
      </p:pic>
      <p:pic>
        <p:nvPicPr>
          <p:cNvPr id="14" name="Picture 13" descr="A book cover with a cartoon of a child&#10;&#10;AI-generated content may be incorrect.">
            <a:extLst>
              <a:ext uri="{FF2B5EF4-FFF2-40B4-BE49-F238E27FC236}">
                <a16:creationId xmlns:a16="http://schemas.microsoft.com/office/drawing/2014/main" id="{57FF6145-8653-2E48-E36E-8DF55C21B6FD}"/>
              </a:ext>
            </a:extLst>
          </p:cNvPr>
          <p:cNvPicPr>
            <a:picLocks noChangeAspect="1"/>
          </p:cNvPicPr>
          <p:nvPr/>
        </p:nvPicPr>
        <p:blipFill>
          <a:blip r:embed="rId14"/>
          <a:stretch>
            <a:fillRect/>
          </a:stretch>
        </p:blipFill>
        <p:spPr>
          <a:xfrm>
            <a:off x="6753305" y="6168717"/>
            <a:ext cx="993284" cy="949574"/>
          </a:xfrm>
          <a:prstGeom prst="rect">
            <a:avLst/>
          </a:prstGeom>
        </p:spPr>
      </p:pic>
      <p:pic>
        <p:nvPicPr>
          <p:cNvPr id="15" name="Picture 14" descr="Mel Fell by Corey R. Tabor | Goodreads">
            <a:extLst>
              <a:ext uri="{FF2B5EF4-FFF2-40B4-BE49-F238E27FC236}">
                <a16:creationId xmlns:a16="http://schemas.microsoft.com/office/drawing/2014/main" id="{E75AAB7D-BB81-799A-9BCF-24280FE9F749}"/>
              </a:ext>
            </a:extLst>
          </p:cNvPr>
          <p:cNvPicPr>
            <a:picLocks noChangeAspect="1"/>
          </p:cNvPicPr>
          <p:nvPr/>
        </p:nvPicPr>
        <p:blipFill>
          <a:blip r:embed="rId15"/>
          <a:stretch>
            <a:fillRect/>
          </a:stretch>
        </p:blipFill>
        <p:spPr>
          <a:xfrm>
            <a:off x="3710941" y="6667069"/>
            <a:ext cx="880839" cy="739952"/>
          </a:xfrm>
          <a:prstGeom prst="rect">
            <a:avLst/>
          </a:prstGeom>
        </p:spPr>
      </p:pic>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660212" y="840084"/>
            <a:ext cx="2138217" cy="542573"/>
          </a:xfrm>
          <a:prstGeom prst="rect">
            <a:avLst/>
          </a:prstGeom>
        </p:spPr>
      </p:pic>
      <p:sp>
        <p:nvSpPr>
          <p:cNvPr id="20" name="TextBox 20"/>
          <p:cNvSpPr txBox="1"/>
          <p:nvPr/>
        </p:nvSpPr>
        <p:spPr>
          <a:xfrm>
            <a:off x="5969588" y="93266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pic>
        <p:nvPicPr>
          <p:cNvPr id="5" name="Picture 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921387" y="1238367"/>
            <a:ext cx="2138217" cy="542573"/>
          </a:xfrm>
          <a:prstGeom prst="rect">
            <a:avLst/>
          </a:prstGeom>
        </p:spPr>
      </p:pic>
      <p:sp>
        <p:nvSpPr>
          <p:cNvPr id="22" name="TextBox 22"/>
          <p:cNvSpPr txBox="1"/>
          <p:nvPr/>
        </p:nvSpPr>
        <p:spPr>
          <a:xfrm>
            <a:off x="1071118" y="1355265"/>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4928" y="1338382"/>
            <a:ext cx="2777154" cy="2519489"/>
          </a:xfrm>
          <a:prstGeom prst="rect">
            <a:avLst/>
          </a:prstGeom>
        </p:spPr>
      </p:pic>
      <p:pic>
        <p:nvPicPr>
          <p:cNvPr id="6" name="Picture 6"/>
          <p:cNvPicPr>
            <a:picLocks noChangeAspect="1"/>
          </p:cNvPicPr>
          <p:nvPr/>
        </p:nvPicPr>
        <p:blipFill>
          <a:blip r:embed="rId7"/>
          <a:srcRect l="5557" r="11950" b="18190"/>
          <a:stretch>
            <a:fillRect/>
          </a:stretch>
        </p:blipFill>
        <p:spPr>
          <a:xfrm>
            <a:off x="3060700" y="1402997"/>
            <a:ext cx="2885509" cy="2525379"/>
          </a:xfrm>
          <a:prstGeom prst="rect">
            <a:avLst/>
          </a:prstGeom>
        </p:spPr>
      </p:pic>
      <p:pic>
        <p:nvPicPr>
          <p:cNvPr id="7" name="Picture 7"/>
          <p:cNvPicPr>
            <a:picLocks noChangeAspect="1"/>
          </p:cNvPicPr>
          <p:nvPr/>
        </p:nvPicPr>
        <p:blipFill>
          <a:blip r:embed="rId8"/>
          <a:srcRect l="5996" r="5996" b="14519"/>
          <a:stretch>
            <a:fillRect/>
          </a:stretch>
        </p:blipFill>
        <p:spPr>
          <a:xfrm>
            <a:off x="6375131" y="887605"/>
            <a:ext cx="3121790" cy="2164475"/>
          </a:xfrm>
          <a:prstGeom prst="rect">
            <a:avLst/>
          </a:prstGeom>
        </p:spPr>
      </p:pic>
      <p:sp>
        <p:nvSpPr>
          <p:cNvPr id="8" name="TextBox 8"/>
          <p:cNvSpPr txBox="1"/>
          <p:nvPr/>
        </p:nvSpPr>
        <p:spPr>
          <a:xfrm>
            <a:off x="1110154" y="302786"/>
            <a:ext cx="3365302" cy="389255"/>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Year 1 Spring Term 4 </a:t>
            </a:r>
          </a:p>
        </p:txBody>
      </p:sp>
      <p:pic>
        <p:nvPicPr>
          <p:cNvPr id="10" name="Picture 10"/>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76119" y="1129030"/>
            <a:ext cx="2138217" cy="542573"/>
          </a:xfrm>
          <a:prstGeom prst="rect">
            <a:avLst/>
          </a:prstGeom>
        </p:spPr>
      </p:pic>
      <p:sp>
        <p:nvSpPr>
          <p:cNvPr id="11" name="TextBox 11"/>
          <p:cNvSpPr txBox="1"/>
          <p:nvPr/>
        </p:nvSpPr>
        <p:spPr>
          <a:xfrm>
            <a:off x="1724665" y="1203040"/>
            <a:ext cx="61304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DT</a:t>
            </a:r>
            <a:endParaRPr lang="en-US" sz="1800" dirty="0">
              <a:solidFill>
                <a:srgbClr val="000000"/>
              </a:solidFill>
              <a:latin typeface="Open Sans Bold"/>
            </a:endParaRPr>
          </a:p>
        </p:txBody>
      </p:sp>
      <p:pic>
        <p:nvPicPr>
          <p:cNvPr id="12" name="Picture 12"/>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294542" y="1296176"/>
            <a:ext cx="2709165" cy="542573"/>
          </a:xfrm>
          <a:prstGeom prst="rect">
            <a:avLst/>
          </a:prstGeom>
        </p:spPr>
      </p:pic>
      <p:sp>
        <p:nvSpPr>
          <p:cNvPr id="13" name="TextBox 13"/>
          <p:cNvSpPr txBox="1"/>
          <p:nvPr/>
        </p:nvSpPr>
        <p:spPr>
          <a:xfrm>
            <a:off x="3086301" y="1386029"/>
            <a:ext cx="3112567" cy="293478"/>
          </a:xfrm>
          <a:prstGeom prst="rect">
            <a:avLst/>
          </a:prstGeom>
        </p:spPr>
        <p:txBody>
          <a:bodyPr wrap="square" lIns="0" tIns="0" rIns="0" bIns="0" rtlCol="0" anchor="t">
            <a:spAutoFit/>
          </a:bodyPr>
          <a:lstStyle/>
          <a:p>
            <a:pPr algn="ctr">
              <a:lnSpc>
                <a:spcPts val="2520"/>
              </a:lnSpc>
            </a:pPr>
            <a:r>
              <a:rPr lang="en-US" sz="1600" dirty="0">
                <a:solidFill>
                  <a:srgbClr val="000000"/>
                </a:solidFill>
                <a:latin typeface="Open Sans Bold"/>
              </a:rPr>
              <a:t>Geography</a:t>
            </a:r>
          </a:p>
        </p:txBody>
      </p:sp>
      <p:pic>
        <p:nvPicPr>
          <p:cNvPr id="14" name="Picture 14"/>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6767142" y="346578"/>
            <a:ext cx="2138217" cy="542573"/>
          </a:xfrm>
          <a:prstGeom prst="rect">
            <a:avLst/>
          </a:prstGeom>
        </p:spPr>
      </p:pic>
      <p:sp>
        <p:nvSpPr>
          <p:cNvPr id="15" name="TextBox 15"/>
          <p:cNvSpPr txBox="1"/>
          <p:nvPr/>
        </p:nvSpPr>
        <p:spPr>
          <a:xfrm>
            <a:off x="7112884" y="458820"/>
            <a:ext cx="1656497"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7"/>
          <a:srcRect l="5557" r="24327" b="18190"/>
          <a:stretch>
            <a:fillRect/>
          </a:stretch>
        </p:blipFill>
        <p:spPr>
          <a:xfrm>
            <a:off x="6797764" y="3067577"/>
            <a:ext cx="3672633" cy="1290264"/>
          </a:xfrm>
          <a:prstGeom prst="rect">
            <a:avLst/>
          </a:prstGeom>
        </p:spPr>
      </p:pic>
      <p:pic>
        <p:nvPicPr>
          <p:cNvPr id="17" name="Picture 17"/>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558561" y="3040759"/>
            <a:ext cx="2138217" cy="542573"/>
          </a:xfrm>
          <a:prstGeom prst="rect">
            <a:avLst/>
          </a:prstGeom>
        </p:spPr>
      </p:pic>
      <p:sp>
        <p:nvSpPr>
          <p:cNvPr id="18" name="TextBox 18"/>
          <p:cNvSpPr txBox="1"/>
          <p:nvPr/>
        </p:nvSpPr>
        <p:spPr>
          <a:xfrm>
            <a:off x="9431823" y="3161271"/>
            <a:ext cx="271611"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PE</a:t>
            </a:r>
          </a:p>
        </p:txBody>
      </p:sp>
      <p:sp>
        <p:nvSpPr>
          <p:cNvPr id="19" name="TextBox 19"/>
          <p:cNvSpPr txBox="1"/>
          <p:nvPr/>
        </p:nvSpPr>
        <p:spPr>
          <a:xfrm>
            <a:off x="3060021" y="2042441"/>
            <a:ext cx="2993675" cy="1813895"/>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We will explore our local area, Allington and Kent, using locational language and developing map skills. The children will create their own maps to showcase their learning.</a:t>
            </a:r>
            <a:endParaRPr lang="en-US" dirty="0">
              <a:ea typeface="+mn-lt"/>
              <a:cs typeface="+mn-lt"/>
            </a:endParaRPr>
          </a:p>
        </p:txBody>
      </p:sp>
      <p:sp>
        <p:nvSpPr>
          <p:cNvPr id="20" name="TextBox 20"/>
          <p:cNvSpPr txBox="1"/>
          <p:nvPr/>
        </p:nvSpPr>
        <p:spPr>
          <a:xfrm>
            <a:off x="6655338" y="1058087"/>
            <a:ext cx="2777439" cy="1813895"/>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We will learn that algorithms are sets of instructions. The children will follow and give simple step-by-step instructions, using directional and ordering language correctly. .</a:t>
            </a:r>
            <a:endParaRPr lang="en-US" dirty="0">
              <a:ea typeface="+mn-lt"/>
              <a:cs typeface="+mn-lt"/>
            </a:endParaRPr>
          </a:p>
        </p:txBody>
      </p:sp>
      <p:sp>
        <p:nvSpPr>
          <p:cNvPr id="21" name="TextBox 21"/>
          <p:cNvSpPr txBox="1"/>
          <p:nvPr/>
        </p:nvSpPr>
        <p:spPr>
          <a:xfrm>
            <a:off x="6912652" y="3523210"/>
            <a:ext cx="2902019" cy="697179"/>
          </a:xfrm>
          <a:prstGeom prst="rect">
            <a:avLst/>
          </a:prstGeom>
          <a:noFill/>
        </p:spPr>
        <p:txBody>
          <a:bodyPr wrap="square" lIns="0" tIns="0" rIns="0" bIns="0" rtlCol="0" anchor="t">
            <a:spAutoFit/>
          </a:bodyPr>
          <a:lstStyle/>
          <a:p>
            <a:pPr algn="ctr">
              <a:lnSpc>
                <a:spcPts val="2940"/>
              </a:lnSpc>
            </a:pPr>
            <a:r>
              <a:rPr lang="en-US" sz="1400" dirty="0">
                <a:solidFill>
                  <a:srgbClr val="000000"/>
                </a:solidFill>
                <a:latin typeface="Open Sans"/>
              </a:rPr>
              <a:t>Our PE days will be on Thursday and Friday.</a:t>
            </a:r>
          </a:p>
        </p:txBody>
      </p:sp>
      <p:pic>
        <p:nvPicPr>
          <p:cNvPr id="22" name="Picture 22"/>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4580475" y="4518558"/>
            <a:ext cx="1748027" cy="1832239"/>
          </a:xfrm>
          <a:prstGeom prst="rect">
            <a:avLst/>
          </a:prstGeom>
        </p:spPr>
      </p:pic>
      <p:sp>
        <p:nvSpPr>
          <p:cNvPr id="23" name="TextBox 23"/>
          <p:cNvSpPr txBox="1"/>
          <p:nvPr/>
        </p:nvSpPr>
        <p:spPr>
          <a:xfrm>
            <a:off x="4534420" y="4861105"/>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7" name="Picture 27"/>
          <p:cNvPicPr>
            <a:picLocks noChangeAspect="1"/>
          </p:cNvPicPr>
          <p:nvPr/>
        </p:nvPicPr>
        <p:blipFill>
          <a:blip r:embed="rId7"/>
          <a:srcRect l="8624" r="30543" b="18158"/>
          <a:stretch>
            <a:fillRect/>
          </a:stretch>
        </p:blipFill>
        <p:spPr>
          <a:xfrm>
            <a:off x="6525769" y="4618774"/>
            <a:ext cx="3677783" cy="2749333"/>
          </a:xfrm>
          <a:prstGeom prst="rect">
            <a:avLst/>
          </a:prstGeom>
        </p:spPr>
      </p:pic>
      <p:pic>
        <p:nvPicPr>
          <p:cNvPr id="28" name="Picture 28"/>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6653895" y="4342232"/>
            <a:ext cx="2138217" cy="542573"/>
          </a:xfrm>
          <a:prstGeom prst="rect">
            <a:avLst/>
          </a:prstGeom>
        </p:spPr>
      </p:pic>
      <p:sp>
        <p:nvSpPr>
          <p:cNvPr id="29" name="TextBox 29"/>
          <p:cNvSpPr txBox="1"/>
          <p:nvPr/>
        </p:nvSpPr>
        <p:spPr>
          <a:xfrm>
            <a:off x="7174556" y="4450640"/>
            <a:ext cx="1087535"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0" name="Picture 30"/>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307" y="4139024"/>
            <a:ext cx="3932739" cy="3109893"/>
          </a:xfrm>
          <a:prstGeom prst="rect">
            <a:avLst/>
          </a:prstGeom>
        </p:spPr>
      </p:pic>
      <p:pic>
        <p:nvPicPr>
          <p:cNvPr id="31" name="Picture 3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611880" y="4102599"/>
            <a:ext cx="2138217" cy="542573"/>
          </a:xfrm>
          <a:prstGeom prst="rect">
            <a:avLst/>
          </a:prstGeom>
        </p:spPr>
      </p:pic>
      <p:sp>
        <p:nvSpPr>
          <p:cNvPr id="32" name="TextBox 32"/>
          <p:cNvSpPr txBox="1"/>
          <p:nvPr/>
        </p:nvSpPr>
        <p:spPr>
          <a:xfrm>
            <a:off x="1960514" y="4211008"/>
            <a:ext cx="1356194"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RE &amp; PSHE </a:t>
            </a:r>
            <a:endParaRPr lang="en-US" sz="1800" dirty="0">
              <a:solidFill>
                <a:srgbClr val="000000"/>
              </a:solidFill>
              <a:latin typeface="Open Sans Bold"/>
            </a:endParaRPr>
          </a:p>
        </p:txBody>
      </p:sp>
      <p:pic>
        <p:nvPicPr>
          <p:cNvPr id="33" name="Picture 33"/>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4046949" y="4659681"/>
            <a:ext cx="2275983" cy="2185213"/>
          </a:xfrm>
          <a:prstGeom prst="rect">
            <a:avLst/>
          </a:prstGeom>
        </p:spPr>
      </p:pic>
      <p:sp>
        <p:nvSpPr>
          <p:cNvPr id="35" name="TextBox 35"/>
          <p:cNvSpPr txBox="1"/>
          <p:nvPr/>
        </p:nvSpPr>
        <p:spPr>
          <a:xfrm>
            <a:off x="358731" y="4667446"/>
            <a:ext cx="3586101" cy="2557688"/>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Our big question is </a:t>
            </a:r>
            <a:r>
              <a:rPr lang="en-US" sz="1400" i="1" dirty="0">
                <a:solidFill>
                  <a:srgbClr val="000000"/>
                </a:solidFill>
                <a:ea typeface="+mn-lt"/>
                <a:cs typeface="+mn-lt"/>
              </a:rPr>
              <a:t>How should we care for the world?</a:t>
            </a:r>
            <a:r>
              <a:rPr lang="en-US" sz="1400" dirty="0">
                <a:solidFill>
                  <a:srgbClr val="000000"/>
                </a:solidFill>
                <a:ea typeface="+mn-lt"/>
                <a:cs typeface="+mn-lt"/>
              </a:rPr>
              <a:t> We will explore this through learning about what different faiths believe about caring for the world.</a:t>
            </a:r>
          </a:p>
          <a:p>
            <a:pPr algn="ctr">
              <a:lnSpc>
                <a:spcPts val="2940"/>
              </a:lnSpc>
            </a:pPr>
            <a:r>
              <a:rPr lang="en-US" sz="1400" dirty="0">
                <a:ea typeface="+mn-lt"/>
                <a:cs typeface="+mn-lt"/>
              </a:rPr>
              <a:t>In PSHE, we will focus on being responsible, </a:t>
            </a:r>
            <a:r>
              <a:rPr lang="en-US" sz="1400" err="1">
                <a:ea typeface="+mn-lt"/>
                <a:cs typeface="+mn-lt"/>
              </a:rPr>
              <a:t>recognising</a:t>
            </a:r>
            <a:r>
              <a:rPr lang="en-US" sz="1400" dirty="0">
                <a:ea typeface="+mn-lt"/>
                <a:cs typeface="+mn-lt"/>
              </a:rPr>
              <a:t> potential dangers, and learning how to keep ourselves safe.</a:t>
            </a:r>
          </a:p>
        </p:txBody>
      </p:sp>
      <p:sp>
        <p:nvSpPr>
          <p:cNvPr id="36" name="TextBox 36"/>
          <p:cNvSpPr txBox="1"/>
          <p:nvPr/>
        </p:nvSpPr>
        <p:spPr>
          <a:xfrm>
            <a:off x="6522502" y="5079623"/>
            <a:ext cx="3682690" cy="2185791"/>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We will learn about everyday materials in the context of recycling, building on prior knowledge. The children will explore which materials are suitable for different purposes, where they come from, and how they should be disposed of responsibly. </a:t>
            </a:r>
            <a:endParaRPr lang="en-US" sz="1400" dirty="0">
              <a:ea typeface="+mn-lt"/>
              <a:cs typeface="+mn-lt"/>
            </a:endParaRPr>
          </a:p>
        </p:txBody>
      </p:sp>
      <p:sp>
        <p:nvSpPr>
          <p:cNvPr id="37" name="TextBox 37"/>
          <p:cNvSpPr txBox="1"/>
          <p:nvPr/>
        </p:nvSpPr>
        <p:spPr>
          <a:xfrm>
            <a:off x="4196745" y="4989843"/>
            <a:ext cx="2136405" cy="1813895"/>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The children will develop their understanding of dynamics, singing, and keeping rhythm and harmony.</a:t>
            </a:r>
            <a:endParaRPr lang="en-US" dirty="0">
              <a:ea typeface="+mn-lt"/>
              <a:cs typeface="+mn-lt"/>
            </a:endParaRPr>
          </a:p>
        </p:txBody>
      </p:sp>
      <p:pic>
        <p:nvPicPr>
          <p:cNvPr id="38" name="Picture 38"/>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4258903" y="4448734"/>
            <a:ext cx="2138217" cy="542573"/>
          </a:xfrm>
          <a:prstGeom prst="rect">
            <a:avLst/>
          </a:prstGeom>
        </p:spPr>
      </p:pic>
      <p:sp>
        <p:nvSpPr>
          <p:cNvPr id="39" name="TextBox 39"/>
          <p:cNvSpPr txBox="1"/>
          <p:nvPr/>
        </p:nvSpPr>
        <p:spPr>
          <a:xfrm>
            <a:off x="4930491" y="4524934"/>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MUSIC </a:t>
            </a:r>
          </a:p>
        </p:txBody>
      </p:sp>
      <p:sp>
        <p:nvSpPr>
          <p:cNvPr id="9" name="TextBox 19">
            <a:extLst>
              <a:ext uri="{FF2B5EF4-FFF2-40B4-BE49-F238E27FC236}">
                <a16:creationId xmlns:a16="http://schemas.microsoft.com/office/drawing/2014/main" id="{7E651757-06BF-FFA0-4845-B1EA554E1A26}"/>
              </a:ext>
            </a:extLst>
          </p:cNvPr>
          <p:cNvSpPr txBox="1"/>
          <p:nvPr/>
        </p:nvSpPr>
        <p:spPr>
          <a:xfrm>
            <a:off x="369792" y="1830670"/>
            <a:ext cx="2304804" cy="1813895"/>
          </a:xfrm>
          <a:prstGeom prst="rect">
            <a:avLst/>
          </a:prstGeom>
        </p:spPr>
        <p:txBody>
          <a:bodyPr wrap="square" lIns="0" tIns="0" rIns="0" bIns="0" rtlCol="0" anchor="t">
            <a:spAutoFit/>
          </a:bodyPr>
          <a:lstStyle/>
          <a:p>
            <a:pPr algn="ctr">
              <a:lnSpc>
                <a:spcPts val="2940"/>
              </a:lnSpc>
            </a:pPr>
            <a:r>
              <a:rPr lang="en-US" sz="1400" dirty="0">
                <a:solidFill>
                  <a:srgbClr val="000000"/>
                </a:solidFill>
                <a:ea typeface="+mn-lt"/>
                <a:cs typeface="+mn-lt"/>
              </a:rPr>
              <a:t>We will design and make a moving vehicle using recycled materials, linking to our sustainability theme of </a:t>
            </a:r>
            <a:r>
              <a:rPr lang="en-US" sz="1400" i="1" dirty="0">
                <a:solidFill>
                  <a:srgbClr val="000000"/>
                </a:solidFill>
                <a:ea typeface="+mn-lt"/>
                <a:cs typeface="+mn-lt"/>
              </a:rPr>
              <a:t>reduce, reuse, recycle</a:t>
            </a:r>
            <a:r>
              <a:rPr lang="en-US" sz="1400" dirty="0">
                <a:solidFill>
                  <a:srgbClr val="000000"/>
                </a:solidFill>
                <a:ea typeface="+mn-lt"/>
                <a:cs typeface="+mn-lt"/>
              </a:rPr>
              <a:t>.</a:t>
            </a:r>
            <a:endParaRPr lang="en-US" dirty="0">
              <a:ea typeface="+mn-lt"/>
              <a:cs typeface="+mn-l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00701a2-7724-4efd-af13-a623fff13b57">
      <Terms xmlns="http://schemas.microsoft.com/office/infopath/2007/PartnerControls"/>
    </lcf76f155ced4ddcb4097134ff3c332f>
    <TaxCatchAll xmlns="8b33755d-08ae-413b-a6d7-2c8ef28c99b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08a44f6874128c3333bb93063f8b2dc8">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d0d386b014d50c5de146d1bc4c1a7d9b"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5436F4-07BF-4658-8B83-436C6241AE68}">
  <ds:schemaRefs>
    <ds:schemaRef ds:uri="http://schemas.microsoft.com/sharepoint/v3/contenttype/forms"/>
  </ds:schemaRefs>
</ds:datastoreItem>
</file>

<file path=customXml/itemProps2.xml><?xml version="1.0" encoding="utf-8"?>
<ds:datastoreItem xmlns:ds="http://schemas.openxmlformats.org/officeDocument/2006/customXml" ds:itemID="{D783BB9B-166A-44AD-8077-584827472700}">
  <ds:schemaRefs>
    <ds:schemaRef ds:uri="http://purl.org/dc/dcmitype/"/>
    <ds:schemaRef ds:uri="http://purl.org/dc/elements/1.1/"/>
    <ds:schemaRef ds:uri="http://schemas.microsoft.com/office/2006/metadata/properties"/>
    <ds:schemaRef ds:uri="http://schemas.microsoft.com/office/infopath/2007/PartnerControls"/>
    <ds:schemaRef ds:uri="http://schemas.microsoft.com/office/2006/documentManagement/types"/>
    <ds:schemaRef ds:uri="f00701a2-7724-4efd-af13-a623fff13b57"/>
    <ds:schemaRef ds:uri="0ff44e97-233f-4fc8-9d97-fac65850ace2"/>
    <ds:schemaRef ds:uri="http://purl.org/dc/terms/"/>
    <ds:schemaRef ds:uri="http://schemas.openxmlformats.org/package/2006/metadata/core-properties"/>
    <ds:schemaRef ds:uri="8b33755d-08ae-413b-a6d7-2c8ef28c99bd"/>
    <ds:schemaRef ds:uri="http://www.w3.org/XML/1998/namespace"/>
  </ds:schemaRefs>
</ds:datastoreItem>
</file>

<file path=customXml/itemProps3.xml><?xml version="1.0" encoding="utf-8"?>
<ds:datastoreItem xmlns:ds="http://schemas.openxmlformats.org/officeDocument/2006/customXml" ds:itemID="{4EDCA7FA-CE4C-4DF8-AB8D-3C695D0038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259</TotalTime>
  <Words>549</Words>
  <Application>Microsoft Office PowerPoint</Application>
  <PresentationFormat>Custom</PresentationFormat>
  <Paragraphs>32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vt:lpstr>
      <vt:lpstr>Arial</vt:lpstr>
      <vt:lpstr>Open Sans Bold</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Katie Doyle</cp:lastModifiedBy>
  <cp:revision>222</cp:revision>
  <dcterms:created xsi:type="dcterms:W3CDTF">2006-08-16T00:00:00Z</dcterms:created>
  <dcterms:modified xsi:type="dcterms:W3CDTF">2026-02-25T14:49:43Z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0x010100065100DCEBB45F418B92013B39796FB7</vt:lpwstr>
  </property>
</Properties>
</file>