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66" r:id="rId5"/>
    <p:sldId id="267" r:id="rId6"/>
  </p:sldIdLst>
  <p:sldSz cx="10693400" cy="7556500"/>
  <p:notesSz cx="6858000" cy="9144000"/>
  <p:embeddedFontLst>
    <p:embeddedFont>
      <p:font typeface="Calibri" panose="020F0502020204030204" pitchFamily="34" charset="0"/>
      <p:regular r:id="rId7"/>
      <p:bold r:id="rId8"/>
      <p:italic r:id="rId9"/>
      <p:boldItalic r:id="rId10"/>
    </p:embeddedFont>
    <p:embeddedFont>
      <p:font typeface="Open Sans" panose="020B0606030504020204" pitchFamily="34" charset="0"/>
      <p:regular r:id="rId11"/>
      <p:bold r:id="rId12"/>
      <p:italic r:id="rId13"/>
      <p:boldItalic r:id="rId14"/>
    </p:embeddedFont>
    <p:embeddedFont>
      <p:font typeface="Open Sans Bold" panose="020B0806030504020204" charset="0"/>
      <p:regular r:id="rId15"/>
      <p:bold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1" d="100"/>
          <a:sy n="61" d="100"/>
        </p:scale>
        <p:origin x="1362"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font" Target="fonts/font10.fntdata"/><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font" Target="fonts/font9.fntdata"/><Relationship Id="rId10" Type="http://schemas.openxmlformats.org/officeDocument/2006/relationships/font" Target="fonts/font4.fntdata"/><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font" Target="fonts/font8.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5/21/2026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svg"/><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6.svg"/><Relationship Id="rId5" Type="http://schemas.openxmlformats.org/officeDocument/2006/relationships/image" Target="../media/image4.svg"/><Relationship Id="rId10" Type="http://schemas.openxmlformats.org/officeDocument/2006/relationships/image" Target="../media/image5.png"/><Relationship Id="rId4" Type="http://schemas.openxmlformats.org/officeDocument/2006/relationships/image" Target="../media/image3.png"/><Relationship Id="rId9"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7100" t="1467" r="7064" b="1553"/>
          <a:stretch>
            <a:fillRect/>
          </a:stretch>
        </p:blipFill>
        <p:spPr>
          <a:xfrm>
            <a:off x="127804" y="17461"/>
            <a:ext cx="10642388" cy="7606494"/>
          </a:xfrm>
          <a:prstGeom prst="rect">
            <a:avLst/>
          </a:prstGeom>
        </p:spPr>
      </p:pic>
      <p:pic>
        <p:nvPicPr>
          <p:cNvPr id="3" name="Picture 3"/>
          <p:cNvPicPr>
            <a:picLocks noChangeAspect="1"/>
          </p:cNvPicPr>
          <p:nvPr/>
        </p:nvPicPr>
        <p:blipFill>
          <a:blip r:embed="rId3"/>
          <a:srcRect/>
          <a:stretch>
            <a:fillRect/>
          </a:stretch>
        </p:blipFill>
        <p:spPr>
          <a:xfrm>
            <a:off x="8908204" y="0"/>
            <a:ext cx="1737761" cy="1302861"/>
          </a:xfrm>
          <a:prstGeom prst="rect">
            <a:avLst/>
          </a:prstGeom>
        </p:spPr>
      </p:pic>
      <p:pic>
        <p:nvPicPr>
          <p:cNvPr id="4" name="Picture 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0" y="131439"/>
            <a:ext cx="5168541" cy="890924"/>
          </a:xfrm>
          <a:prstGeom prst="rect">
            <a:avLst/>
          </a:prstGeom>
        </p:spPr>
      </p:pic>
      <p:pic>
        <p:nvPicPr>
          <p:cNvPr id="5" name="Picture 5"/>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054877" y="1031574"/>
            <a:ext cx="2138217" cy="542573"/>
          </a:xfrm>
          <a:prstGeom prst="rect">
            <a:avLst/>
          </a:prstGeom>
        </p:spPr>
      </p:pic>
      <p:pic>
        <p:nvPicPr>
          <p:cNvPr id="6" name="Picture 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4590356" y="625845"/>
            <a:ext cx="2138217" cy="542573"/>
          </a:xfrm>
          <a:prstGeom prst="rect">
            <a:avLst/>
          </a:prstGeom>
        </p:spPr>
      </p:pic>
      <p:pic>
        <p:nvPicPr>
          <p:cNvPr id="7"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122273" y="1331436"/>
            <a:ext cx="2138217" cy="542573"/>
          </a:xfrm>
          <a:prstGeom prst="rect">
            <a:avLst/>
          </a:prstGeom>
        </p:spPr>
      </p:pic>
      <p:pic>
        <p:nvPicPr>
          <p:cNvPr id="8" name="Picture 8"/>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3165239" y="779675"/>
            <a:ext cx="4402258" cy="4669090"/>
          </a:xfrm>
          <a:prstGeom prst="rect">
            <a:avLst/>
          </a:prstGeom>
        </p:spPr>
      </p:pic>
      <p:pic>
        <p:nvPicPr>
          <p:cNvPr id="9" name="Picture 9"/>
          <p:cNvPicPr>
            <a:picLocks noChangeAspect="1"/>
          </p:cNvPicPr>
          <p:nvPr/>
        </p:nvPicPr>
        <p:blipFill>
          <a:blip r:embed="rId10"/>
          <a:srcRect l="21981" r="33268"/>
          <a:stretch>
            <a:fillRect/>
          </a:stretch>
        </p:blipFill>
        <p:spPr>
          <a:xfrm>
            <a:off x="226892" y="1331435"/>
            <a:ext cx="3238687" cy="6275059"/>
          </a:xfrm>
          <a:prstGeom prst="rect">
            <a:avLst/>
          </a:prstGeom>
        </p:spPr>
      </p:pic>
      <p:pic>
        <p:nvPicPr>
          <p:cNvPr id="10" name="Picture 10"/>
          <p:cNvPicPr>
            <a:picLocks noChangeAspect="1"/>
          </p:cNvPicPr>
          <p:nvPr/>
        </p:nvPicPr>
        <p:blipFill>
          <a:blip r:embed="rId11"/>
          <a:srcRect l="2767" r="15886" b="17484"/>
          <a:stretch>
            <a:fillRect/>
          </a:stretch>
        </p:blipFill>
        <p:spPr>
          <a:xfrm>
            <a:off x="7817165" y="1798430"/>
            <a:ext cx="2748431" cy="3650335"/>
          </a:xfrm>
          <a:prstGeom prst="rect">
            <a:avLst/>
          </a:prstGeom>
        </p:spPr>
      </p:pic>
      <p:grpSp>
        <p:nvGrpSpPr>
          <p:cNvPr id="17" name="Group 17"/>
          <p:cNvGrpSpPr>
            <a:grpSpLocks noChangeAspect="1"/>
          </p:cNvGrpSpPr>
          <p:nvPr/>
        </p:nvGrpSpPr>
        <p:grpSpPr>
          <a:xfrm>
            <a:off x="8908204" y="5448766"/>
            <a:ext cx="1352287" cy="1324225"/>
            <a:chOff x="-72390" y="7620"/>
            <a:chExt cx="6487160" cy="6352540"/>
          </a:xfrm>
        </p:grpSpPr>
        <p:sp>
          <p:nvSpPr>
            <p:cNvPr id="18" name="Freeform 18"/>
            <p:cNvSpPr/>
            <p:nvPr/>
          </p:nvSpPr>
          <p:spPr>
            <a:xfrm>
              <a:off x="-72390" y="7620"/>
              <a:ext cx="6487160" cy="6352540"/>
            </a:xfrm>
            <a:custGeom>
              <a:avLst/>
              <a:gdLst/>
              <a:ahLst/>
              <a:cxnLst/>
              <a:rect l="l" t="t" r="r" b="b"/>
              <a:pathLst>
                <a:path w="6487160" h="6352540">
                  <a:moveTo>
                    <a:pt x="6322060" y="3176270"/>
                  </a:moveTo>
                  <a:cubicBezTo>
                    <a:pt x="6322060" y="2844800"/>
                    <a:pt x="6487160" y="2493010"/>
                    <a:pt x="6385560" y="2194560"/>
                  </a:cubicBezTo>
                  <a:cubicBezTo>
                    <a:pt x="6281420" y="1884680"/>
                    <a:pt x="5928360" y="1694180"/>
                    <a:pt x="5734050" y="1436370"/>
                  </a:cubicBezTo>
                  <a:cubicBezTo>
                    <a:pt x="5537200" y="1176020"/>
                    <a:pt x="5455920" y="796290"/>
                    <a:pt x="5185410" y="607060"/>
                  </a:cubicBezTo>
                  <a:cubicBezTo>
                    <a:pt x="4917440" y="420370"/>
                    <a:pt x="4517390" y="462280"/>
                    <a:pt x="4196080" y="360680"/>
                  </a:cubicBezTo>
                  <a:cubicBezTo>
                    <a:pt x="3884930" y="264160"/>
                    <a:pt x="3589020" y="0"/>
                    <a:pt x="3244850" y="0"/>
                  </a:cubicBezTo>
                  <a:cubicBezTo>
                    <a:pt x="2900680" y="0"/>
                    <a:pt x="2603500" y="262890"/>
                    <a:pt x="2293620" y="360680"/>
                  </a:cubicBezTo>
                  <a:cubicBezTo>
                    <a:pt x="1972310" y="461010"/>
                    <a:pt x="1570990" y="419100"/>
                    <a:pt x="1303020" y="607060"/>
                  </a:cubicBezTo>
                  <a:cubicBezTo>
                    <a:pt x="1032510" y="796290"/>
                    <a:pt x="951230" y="1176020"/>
                    <a:pt x="754380" y="1436370"/>
                  </a:cubicBezTo>
                  <a:cubicBezTo>
                    <a:pt x="558800" y="1694180"/>
                    <a:pt x="207010" y="1884680"/>
                    <a:pt x="101600" y="2194560"/>
                  </a:cubicBezTo>
                  <a:cubicBezTo>
                    <a:pt x="1270" y="2493010"/>
                    <a:pt x="165100" y="2844800"/>
                    <a:pt x="165100" y="3176270"/>
                  </a:cubicBezTo>
                  <a:cubicBezTo>
                    <a:pt x="165100" y="3507740"/>
                    <a:pt x="0" y="3859530"/>
                    <a:pt x="101600" y="4157980"/>
                  </a:cubicBezTo>
                  <a:cubicBezTo>
                    <a:pt x="205740" y="4467860"/>
                    <a:pt x="558800" y="4658360"/>
                    <a:pt x="753110" y="4916170"/>
                  </a:cubicBezTo>
                  <a:cubicBezTo>
                    <a:pt x="949960" y="5176520"/>
                    <a:pt x="1031240" y="5556250"/>
                    <a:pt x="1301750" y="5745480"/>
                  </a:cubicBezTo>
                  <a:cubicBezTo>
                    <a:pt x="1569720" y="5933440"/>
                    <a:pt x="1969770" y="5891530"/>
                    <a:pt x="2292350" y="5991860"/>
                  </a:cubicBezTo>
                  <a:cubicBezTo>
                    <a:pt x="2603500" y="6088380"/>
                    <a:pt x="2899410" y="6352540"/>
                    <a:pt x="3243580" y="6352540"/>
                  </a:cubicBezTo>
                  <a:cubicBezTo>
                    <a:pt x="3587750" y="6352540"/>
                    <a:pt x="3884930" y="6089650"/>
                    <a:pt x="4194810" y="5991860"/>
                  </a:cubicBezTo>
                  <a:cubicBezTo>
                    <a:pt x="4516120" y="5891530"/>
                    <a:pt x="4917440" y="5933440"/>
                    <a:pt x="5185410" y="5745480"/>
                  </a:cubicBezTo>
                  <a:cubicBezTo>
                    <a:pt x="5455920" y="5556250"/>
                    <a:pt x="5537200" y="5176520"/>
                    <a:pt x="5734050" y="4916170"/>
                  </a:cubicBezTo>
                  <a:cubicBezTo>
                    <a:pt x="5929630" y="4658360"/>
                    <a:pt x="6281420" y="4467860"/>
                    <a:pt x="6385560" y="4157980"/>
                  </a:cubicBezTo>
                  <a:cubicBezTo>
                    <a:pt x="6487160" y="3858260"/>
                    <a:pt x="6322060" y="3506470"/>
                    <a:pt x="6322060" y="3176270"/>
                  </a:cubicBezTo>
                  <a:close/>
                </a:path>
              </a:pathLst>
            </a:custGeom>
            <a:solidFill>
              <a:srgbClr val="998A8E"/>
            </a:solidFill>
          </p:spPr>
        </p:sp>
      </p:grpSp>
      <p:sp>
        <p:nvSpPr>
          <p:cNvPr id="19" name="TextBox 19"/>
          <p:cNvSpPr txBox="1"/>
          <p:nvPr/>
        </p:nvSpPr>
        <p:spPr>
          <a:xfrm>
            <a:off x="914401" y="209328"/>
            <a:ext cx="3314480" cy="370935"/>
          </a:xfrm>
          <a:prstGeom prst="rect">
            <a:avLst/>
          </a:prstGeom>
        </p:spPr>
        <p:txBody>
          <a:bodyPr wrap="square" lIns="0" tIns="0" rIns="0" bIns="0" rtlCol="0" anchor="t">
            <a:spAutoFit/>
          </a:bodyPr>
          <a:lstStyle/>
          <a:p>
            <a:pPr algn="ctr">
              <a:lnSpc>
                <a:spcPts val="3079"/>
              </a:lnSpc>
            </a:pPr>
            <a:r>
              <a:rPr lang="en-US" sz="2199" dirty="0">
                <a:solidFill>
                  <a:srgbClr val="000000"/>
                </a:solidFill>
                <a:latin typeface="Open Sans Bold"/>
              </a:rPr>
              <a:t>Year 2 Summer Term 6 </a:t>
            </a:r>
          </a:p>
        </p:txBody>
      </p:sp>
      <p:sp>
        <p:nvSpPr>
          <p:cNvPr id="20" name="TextBox 20"/>
          <p:cNvSpPr txBox="1"/>
          <p:nvPr/>
        </p:nvSpPr>
        <p:spPr>
          <a:xfrm>
            <a:off x="5092530" y="737415"/>
            <a:ext cx="1044476"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ENGLISH </a:t>
            </a:r>
          </a:p>
        </p:txBody>
      </p:sp>
      <p:sp>
        <p:nvSpPr>
          <p:cNvPr id="21" name="TextBox 21"/>
          <p:cNvSpPr txBox="1"/>
          <p:nvPr/>
        </p:nvSpPr>
        <p:spPr>
          <a:xfrm>
            <a:off x="8704492" y="1472675"/>
            <a:ext cx="865882"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MATHS </a:t>
            </a:r>
          </a:p>
        </p:txBody>
      </p:sp>
      <p:sp>
        <p:nvSpPr>
          <p:cNvPr id="22" name="TextBox 22"/>
          <p:cNvSpPr txBox="1"/>
          <p:nvPr/>
        </p:nvSpPr>
        <p:spPr>
          <a:xfrm>
            <a:off x="1296725" y="1144599"/>
            <a:ext cx="1654522"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KEY MESSAGES</a:t>
            </a:r>
          </a:p>
        </p:txBody>
      </p:sp>
      <p:sp>
        <p:nvSpPr>
          <p:cNvPr id="23" name="TextBox 23"/>
          <p:cNvSpPr txBox="1"/>
          <p:nvPr/>
        </p:nvSpPr>
        <p:spPr>
          <a:xfrm>
            <a:off x="3922778" y="1356801"/>
            <a:ext cx="3383980" cy="348429"/>
          </a:xfrm>
          <a:prstGeom prst="rect">
            <a:avLst/>
          </a:prstGeom>
        </p:spPr>
        <p:txBody>
          <a:bodyPr lIns="0" tIns="0" rIns="0" bIns="0" rtlCol="0" anchor="t">
            <a:spAutoFit/>
          </a:bodyPr>
          <a:lstStyle/>
          <a:p>
            <a:pPr algn="ctr">
              <a:lnSpc>
                <a:spcPts val="2940"/>
              </a:lnSpc>
            </a:pPr>
            <a:endParaRPr lang="en-US" sz="2100">
              <a:solidFill>
                <a:srgbClr val="000000"/>
              </a:solidFill>
              <a:latin typeface="Open Sans"/>
            </a:endParaRPr>
          </a:p>
        </p:txBody>
      </p:sp>
      <p:sp>
        <p:nvSpPr>
          <p:cNvPr id="24" name="TextBox 24"/>
          <p:cNvSpPr txBox="1"/>
          <p:nvPr/>
        </p:nvSpPr>
        <p:spPr>
          <a:xfrm>
            <a:off x="387908" y="1800472"/>
            <a:ext cx="2916653" cy="720325"/>
          </a:xfrm>
          <a:prstGeom prst="rect">
            <a:avLst/>
          </a:prstGeom>
        </p:spPr>
        <p:txBody>
          <a:bodyPr lIns="0" tIns="0" rIns="0" bIns="0" rtlCol="0" anchor="t">
            <a:spAutoFit/>
          </a:bodyPr>
          <a:lstStyle/>
          <a:p>
            <a:pPr algn="ctr">
              <a:lnSpc>
                <a:spcPts val="2940"/>
              </a:lnSpc>
            </a:pPr>
            <a:endParaRPr lang="en-GB"/>
          </a:p>
          <a:p>
            <a:pPr algn="ctr">
              <a:lnSpc>
                <a:spcPts val="2940"/>
              </a:lnSpc>
            </a:pPr>
            <a:endParaRPr lang="en-US" sz="2100">
              <a:solidFill>
                <a:srgbClr val="000000"/>
              </a:solidFill>
              <a:latin typeface="Open Sans"/>
            </a:endParaRPr>
          </a:p>
        </p:txBody>
      </p:sp>
      <p:sp>
        <p:nvSpPr>
          <p:cNvPr id="26" name="TextBox 26"/>
          <p:cNvSpPr txBox="1"/>
          <p:nvPr/>
        </p:nvSpPr>
        <p:spPr>
          <a:xfrm>
            <a:off x="9075636" y="5745782"/>
            <a:ext cx="1017423" cy="719364"/>
          </a:xfrm>
          <a:prstGeom prst="rect">
            <a:avLst/>
          </a:prstGeom>
        </p:spPr>
        <p:txBody>
          <a:bodyPr lIns="0" tIns="0" rIns="0" bIns="0" rtlCol="0" anchor="t">
            <a:spAutoFit/>
          </a:bodyPr>
          <a:lstStyle/>
          <a:p>
            <a:pPr algn="ctr">
              <a:lnSpc>
                <a:spcPts val="2898"/>
              </a:lnSpc>
            </a:pPr>
            <a:r>
              <a:rPr lang="en-US" sz="2070" dirty="0">
                <a:solidFill>
                  <a:srgbClr val="FFFFFF"/>
                </a:solidFill>
                <a:latin typeface="Open Sans Bold"/>
              </a:rPr>
              <a:t>Term 6 text </a:t>
            </a:r>
          </a:p>
        </p:txBody>
      </p:sp>
      <p:pic>
        <p:nvPicPr>
          <p:cNvPr id="1026" name="Picture 2" descr="Image of The Wild Robot: Now a major DreamWorks animation!">
            <a:extLst>
              <a:ext uri="{FF2B5EF4-FFF2-40B4-BE49-F238E27FC236}">
                <a16:creationId xmlns:a16="http://schemas.microsoft.com/office/drawing/2014/main" id="{4FDA727E-195D-41A9-9583-73B107D9697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543631" y="5260210"/>
            <a:ext cx="1446066" cy="2100490"/>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842C9FF3-2CBC-4958-9EC7-CF3D3D284992}"/>
              </a:ext>
            </a:extLst>
          </p:cNvPr>
          <p:cNvSpPr txBox="1"/>
          <p:nvPr/>
        </p:nvSpPr>
        <p:spPr>
          <a:xfrm>
            <a:off x="318891" y="2191967"/>
            <a:ext cx="2743465" cy="4616648"/>
          </a:xfrm>
          <a:prstGeom prst="rect">
            <a:avLst/>
          </a:prstGeom>
          <a:noFill/>
        </p:spPr>
        <p:txBody>
          <a:bodyPr wrap="square" lIns="91440" tIns="45720" rIns="91440" bIns="45720" rtlCol="0" anchor="t">
            <a:spAutoFit/>
          </a:bodyPr>
          <a:lstStyle/>
          <a:p>
            <a:pPr algn="ctr"/>
            <a:r>
              <a:rPr lang="en-GB" sz="1400" dirty="0"/>
              <a:t>Welcome to term 6 in year 2! </a:t>
            </a:r>
          </a:p>
          <a:p>
            <a:pPr algn="ctr"/>
            <a:r>
              <a:rPr lang="en-GB" sz="1400" dirty="0"/>
              <a:t>It is hard to believe we are reaching the end of the school year, and your child’s time in Key Stage 1!</a:t>
            </a:r>
          </a:p>
          <a:p>
            <a:pPr algn="ctr"/>
            <a:r>
              <a:rPr lang="en-GB" sz="1400" dirty="0"/>
              <a:t>As the warmer weather continues, please ensure your child brings their water bottle and a sun hat every day, and has had sun cream applied. If bringing in sun cream from home, please ensure this can be applied independently, and that it is named. </a:t>
            </a:r>
          </a:p>
          <a:p>
            <a:pPr algn="ctr"/>
            <a:r>
              <a:rPr lang="en-GB" sz="1400" dirty="0"/>
              <a:t>Our whole school theme for this term is “Health”, learning about how to keep our minds and bodies healthy.</a:t>
            </a:r>
          </a:p>
          <a:p>
            <a:pPr algn="ctr"/>
            <a:endParaRPr lang="en-GB" sz="1400" dirty="0"/>
          </a:p>
          <a:p>
            <a:pPr algn="ctr"/>
            <a:r>
              <a:rPr lang="en-GB" sz="1400" dirty="0"/>
              <a:t>We will also be thinking about the transition to KS2 and supporting the children through this time.</a:t>
            </a:r>
            <a:endParaRPr lang="en-US" sz="1400" dirty="0"/>
          </a:p>
        </p:txBody>
      </p:sp>
      <p:sp>
        <p:nvSpPr>
          <p:cNvPr id="31" name="TextBox 23">
            <a:extLst>
              <a:ext uri="{FF2B5EF4-FFF2-40B4-BE49-F238E27FC236}">
                <a16:creationId xmlns:a16="http://schemas.microsoft.com/office/drawing/2014/main" id="{C7F58BBD-1709-43E2-885E-9D729A9D1703}"/>
              </a:ext>
            </a:extLst>
          </p:cNvPr>
          <p:cNvSpPr txBox="1"/>
          <p:nvPr/>
        </p:nvSpPr>
        <p:spPr>
          <a:xfrm>
            <a:off x="3668255" y="1407827"/>
            <a:ext cx="3590793" cy="3447098"/>
          </a:xfrm>
          <a:prstGeom prst="rect">
            <a:avLst/>
          </a:prstGeom>
        </p:spPr>
        <p:txBody>
          <a:bodyPr wrap="square" lIns="0" tIns="0" rIns="0" bIns="0" rtlCol="0" anchor="t">
            <a:spAutoFit/>
          </a:bodyPr>
          <a:lstStyle/>
          <a:p>
            <a:pPr algn="just"/>
            <a:r>
              <a:rPr lang="en-US" sz="1400" dirty="0">
                <a:solidFill>
                  <a:srgbClr val="000000"/>
                </a:solidFill>
                <a:latin typeface="Open Sans"/>
              </a:rPr>
              <a:t>Our English text this term will be “The Wild Robot” by Peter Brown. Through this text we will be exploring the our 4C themes of compassion, courage, challenge and curiosity.</a:t>
            </a:r>
          </a:p>
          <a:p>
            <a:pPr algn="just"/>
            <a:endParaRPr lang="en-US" sz="1400" dirty="0">
              <a:solidFill>
                <a:srgbClr val="000000"/>
              </a:solidFill>
              <a:latin typeface="Open Sans"/>
            </a:endParaRPr>
          </a:p>
          <a:p>
            <a:pPr algn="just"/>
            <a:r>
              <a:rPr lang="en-US" sz="1400" dirty="0">
                <a:solidFill>
                  <a:srgbClr val="000000"/>
                </a:solidFill>
                <a:latin typeface="Open Sans"/>
              </a:rPr>
              <a:t>We will use descriptive language to describe the setting and characters. We will then use the story as a guide for writing our own adventure stories. Towards the end of the term we will be learning about communicating through writing letters. </a:t>
            </a:r>
          </a:p>
          <a:p>
            <a:pPr algn="just"/>
            <a:endParaRPr lang="en-US" sz="1400" dirty="0">
              <a:solidFill>
                <a:srgbClr val="000000"/>
              </a:solidFill>
              <a:latin typeface="Open Sans"/>
            </a:endParaRPr>
          </a:p>
          <a:p>
            <a:pPr algn="just"/>
            <a:r>
              <a:rPr lang="en-US" sz="1400" dirty="0">
                <a:solidFill>
                  <a:srgbClr val="000000"/>
                </a:solidFill>
                <a:latin typeface="Open Sans"/>
              </a:rPr>
              <a:t>In novel study, we will be focusing on the vocabulary used in the text and the author’s choices. </a:t>
            </a:r>
          </a:p>
        </p:txBody>
      </p:sp>
      <p:sp>
        <p:nvSpPr>
          <p:cNvPr id="32" name="TextBox 25">
            <a:extLst>
              <a:ext uri="{FF2B5EF4-FFF2-40B4-BE49-F238E27FC236}">
                <a16:creationId xmlns:a16="http://schemas.microsoft.com/office/drawing/2014/main" id="{C799BF77-3345-4F52-A4EA-CE9455A45188}"/>
              </a:ext>
            </a:extLst>
          </p:cNvPr>
          <p:cNvSpPr txBox="1"/>
          <p:nvPr/>
        </p:nvSpPr>
        <p:spPr>
          <a:xfrm>
            <a:off x="7792796" y="2208727"/>
            <a:ext cx="2581713" cy="2928559"/>
          </a:xfrm>
          <a:prstGeom prst="rect">
            <a:avLst/>
          </a:prstGeom>
        </p:spPr>
        <p:txBody>
          <a:bodyPr wrap="square" lIns="0" tIns="0" rIns="0" bIns="0" rtlCol="0" anchor="t">
            <a:spAutoFit/>
          </a:bodyPr>
          <a:lstStyle/>
          <a:p>
            <a:pPr algn="ctr">
              <a:lnSpc>
                <a:spcPts val="2940"/>
              </a:lnSpc>
            </a:pPr>
            <a:r>
              <a:rPr lang="en-US" sz="1400" dirty="0">
                <a:latin typeface="Open Sans"/>
                <a:ea typeface="Open Sans"/>
                <a:cs typeface="Open Sans"/>
              </a:rPr>
              <a:t>In maths we will begin the term by learning how to measure mass and temperature.  We will then move onto fractions: finding halves, quarters and thirds of shapes and numbers.  We will also be learning about time.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7100" t="1467" r="7064" b="1553"/>
          <a:stretch>
            <a:fillRect/>
          </a:stretch>
        </p:blipFill>
        <p:spPr>
          <a:xfrm>
            <a:off x="33323" y="0"/>
            <a:ext cx="10693400" cy="7556500"/>
          </a:xfrm>
          <a:prstGeom prst="rect">
            <a:avLst/>
          </a:prstGeom>
        </p:spPr>
      </p:pic>
      <p:pic>
        <p:nvPicPr>
          <p:cNvPr id="3" name="Picture 3"/>
          <p:cNvPicPr>
            <a:picLocks noChangeAspect="1"/>
          </p:cNvPicPr>
          <p:nvPr/>
        </p:nvPicPr>
        <p:blipFill>
          <a:blip r:embed="rId3"/>
          <a:srcRect/>
          <a:stretch>
            <a:fillRect/>
          </a:stretch>
        </p:blipFill>
        <p:spPr>
          <a:xfrm>
            <a:off x="8862611" y="70221"/>
            <a:ext cx="1829389" cy="1371558"/>
          </a:xfrm>
          <a:prstGeom prst="rect">
            <a:avLst/>
          </a:prstGeom>
        </p:spPr>
      </p:pic>
      <p:pic>
        <p:nvPicPr>
          <p:cNvPr id="4" name="Picture 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0" y="131439"/>
            <a:ext cx="5452927" cy="939945"/>
          </a:xfrm>
          <a:prstGeom prst="rect">
            <a:avLst/>
          </a:prstGeom>
        </p:spPr>
      </p:pic>
      <p:pic>
        <p:nvPicPr>
          <p:cNvPr id="5" name="Picture 5"/>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341369" y="1413650"/>
            <a:ext cx="2562856" cy="2676604"/>
          </a:xfrm>
          <a:prstGeom prst="rect">
            <a:avLst/>
          </a:prstGeom>
        </p:spPr>
      </p:pic>
      <p:pic>
        <p:nvPicPr>
          <p:cNvPr id="6" name="Picture 6"/>
          <p:cNvPicPr>
            <a:picLocks noChangeAspect="1"/>
          </p:cNvPicPr>
          <p:nvPr/>
        </p:nvPicPr>
        <p:blipFill>
          <a:blip r:embed="rId8"/>
          <a:srcRect l="5557" r="11950" b="18190"/>
          <a:stretch>
            <a:fillRect/>
          </a:stretch>
        </p:blipFill>
        <p:spPr>
          <a:xfrm>
            <a:off x="3017421" y="1400638"/>
            <a:ext cx="2702735" cy="2365416"/>
          </a:xfrm>
          <a:prstGeom prst="rect">
            <a:avLst/>
          </a:prstGeom>
        </p:spPr>
      </p:pic>
      <p:pic>
        <p:nvPicPr>
          <p:cNvPr id="7" name="Picture 7"/>
          <p:cNvPicPr>
            <a:picLocks noChangeAspect="1"/>
          </p:cNvPicPr>
          <p:nvPr/>
        </p:nvPicPr>
        <p:blipFill>
          <a:blip r:embed="rId9"/>
          <a:srcRect l="5996" r="5996" b="14519"/>
          <a:stretch>
            <a:fillRect/>
          </a:stretch>
        </p:blipFill>
        <p:spPr>
          <a:xfrm>
            <a:off x="6375131" y="990395"/>
            <a:ext cx="2666076" cy="1867726"/>
          </a:xfrm>
          <a:prstGeom prst="rect">
            <a:avLst/>
          </a:prstGeom>
        </p:spPr>
      </p:pic>
      <p:sp>
        <p:nvSpPr>
          <p:cNvPr id="8" name="TextBox 8"/>
          <p:cNvSpPr txBox="1"/>
          <p:nvPr/>
        </p:nvSpPr>
        <p:spPr>
          <a:xfrm>
            <a:off x="1110154" y="302786"/>
            <a:ext cx="3365302" cy="383951"/>
          </a:xfrm>
          <a:prstGeom prst="rect">
            <a:avLst/>
          </a:prstGeom>
        </p:spPr>
        <p:txBody>
          <a:bodyPr lIns="0" tIns="0" rIns="0" bIns="0" rtlCol="0" anchor="t">
            <a:spAutoFit/>
          </a:bodyPr>
          <a:lstStyle/>
          <a:p>
            <a:pPr algn="ctr">
              <a:lnSpc>
                <a:spcPts val="3220"/>
              </a:lnSpc>
            </a:pPr>
            <a:r>
              <a:rPr lang="en-US" sz="2300">
                <a:solidFill>
                  <a:srgbClr val="000000"/>
                </a:solidFill>
                <a:latin typeface="Open Sans Bold"/>
              </a:rPr>
              <a:t>Summer Term 6 </a:t>
            </a:r>
          </a:p>
        </p:txBody>
      </p:sp>
      <p:pic>
        <p:nvPicPr>
          <p:cNvPr id="10" name="Picture 10"/>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526326" y="1170492"/>
            <a:ext cx="2138217" cy="542573"/>
          </a:xfrm>
          <a:prstGeom prst="rect">
            <a:avLst/>
          </a:prstGeom>
        </p:spPr>
      </p:pic>
      <p:sp>
        <p:nvSpPr>
          <p:cNvPr id="11" name="TextBox 11"/>
          <p:cNvSpPr txBox="1"/>
          <p:nvPr/>
        </p:nvSpPr>
        <p:spPr>
          <a:xfrm>
            <a:off x="1056840" y="1231486"/>
            <a:ext cx="1131914"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History</a:t>
            </a:r>
            <a:endParaRPr lang="en-US" sz="1800" dirty="0">
              <a:solidFill>
                <a:srgbClr val="000000"/>
              </a:solidFill>
              <a:latin typeface="Open Sans Bold"/>
            </a:endParaRPr>
          </a:p>
        </p:txBody>
      </p:sp>
      <p:pic>
        <p:nvPicPr>
          <p:cNvPr id="12" name="Picture 12"/>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3315127" y="1200710"/>
            <a:ext cx="2138217" cy="542573"/>
          </a:xfrm>
          <a:prstGeom prst="rect">
            <a:avLst/>
          </a:prstGeom>
        </p:spPr>
      </p:pic>
      <p:sp>
        <p:nvSpPr>
          <p:cNvPr id="13" name="TextBox 13"/>
          <p:cNvSpPr txBox="1"/>
          <p:nvPr/>
        </p:nvSpPr>
        <p:spPr>
          <a:xfrm>
            <a:off x="3715915" y="1249413"/>
            <a:ext cx="1518365"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PSHE and RE</a:t>
            </a:r>
            <a:endParaRPr lang="en-US" sz="1800" dirty="0">
              <a:solidFill>
                <a:srgbClr val="000000"/>
              </a:solidFill>
              <a:latin typeface="Open Sans Bold"/>
            </a:endParaRPr>
          </a:p>
        </p:txBody>
      </p:sp>
      <p:pic>
        <p:nvPicPr>
          <p:cNvPr id="14" name="Picture 14"/>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6292874" y="268387"/>
            <a:ext cx="2675862" cy="679001"/>
          </a:xfrm>
          <a:prstGeom prst="rect">
            <a:avLst/>
          </a:prstGeom>
        </p:spPr>
      </p:pic>
      <p:sp>
        <p:nvSpPr>
          <p:cNvPr id="15" name="TextBox 15"/>
          <p:cNvSpPr txBox="1"/>
          <p:nvPr/>
        </p:nvSpPr>
        <p:spPr>
          <a:xfrm>
            <a:off x="6445639" y="495436"/>
            <a:ext cx="2423571"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Computing</a:t>
            </a:r>
          </a:p>
        </p:txBody>
      </p:sp>
      <p:pic>
        <p:nvPicPr>
          <p:cNvPr id="16" name="Picture 16"/>
          <p:cNvPicPr>
            <a:picLocks noChangeAspect="1"/>
          </p:cNvPicPr>
          <p:nvPr/>
        </p:nvPicPr>
        <p:blipFill>
          <a:blip r:embed="rId8"/>
          <a:srcRect l="5557" r="24327" b="18190"/>
          <a:stretch>
            <a:fillRect/>
          </a:stretch>
        </p:blipFill>
        <p:spPr>
          <a:xfrm>
            <a:off x="8399165" y="2167973"/>
            <a:ext cx="2292835" cy="2360903"/>
          </a:xfrm>
          <a:prstGeom prst="rect">
            <a:avLst/>
          </a:prstGeom>
        </p:spPr>
      </p:pic>
      <p:pic>
        <p:nvPicPr>
          <p:cNvPr id="17" name="Picture 17"/>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8492395" y="2271047"/>
            <a:ext cx="2138217" cy="542573"/>
          </a:xfrm>
          <a:prstGeom prst="rect">
            <a:avLst/>
          </a:prstGeom>
        </p:spPr>
      </p:pic>
      <p:sp>
        <p:nvSpPr>
          <p:cNvPr id="18" name="TextBox 18"/>
          <p:cNvSpPr txBox="1"/>
          <p:nvPr/>
        </p:nvSpPr>
        <p:spPr>
          <a:xfrm>
            <a:off x="8631681" y="2413414"/>
            <a:ext cx="1720350"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 </a:t>
            </a:r>
          </a:p>
        </p:txBody>
      </p:sp>
      <p:sp>
        <p:nvSpPr>
          <p:cNvPr id="21" name="TextBox 21"/>
          <p:cNvSpPr txBox="1"/>
          <p:nvPr/>
        </p:nvSpPr>
        <p:spPr>
          <a:xfrm>
            <a:off x="8591568" y="3323238"/>
            <a:ext cx="1951756" cy="348429"/>
          </a:xfrm>
          <a:prstGeom prst="rect">
            <a:avLst/>
          </a:prstGeom>
        </p:spPr>
        <p:txBody>
          <a:bodyPr lIns="0" tIns="0" rIns="0" bIns="0" rtlCol="0" anchor="t">
            <a:spAutoFit/>
          </a:bodyPr>
          <a:lstStyle/>
          <a:p>
            <a:pPr algn="ctr">
              <a:lnSpc>
                <a:spcPts val="2940"/>
              </a:lnSpc>
            </a:pPr>
            <a:r>
              <a:rPr lang="en-US" sz="2100">
                <a:solidFill>
                  <a:srgbClr val="000000"/>
                </a:solidFill>
                <a:latin typeface="Open Sans"/>
              </a:rPr>
              <a:t> </a:t>
            </a:r>
          </a:p>
        </p:txBody>
      </p:sp>
      <p:sp>
        <p:nvSpPr>
          <p:cNvPr id="23" name="TextBox 23"/>
          <p:cNvSpPr txBox="1"/>
          <p:nvPr/>
        </p:nvSpPr>
        <p:spPr>
          <a:xfrm>
            <a:off x="8585626" y="6002572"/>
            <a:ext cx="1951756" cy="356235"/>
          </a:xfrm>
          <a:prstGeom prst="rect">
            <a:avLst/>
          </a:prstGeom>
        </p:spPr>
        <p:txBody>
          <a:bodyPr lIns="0" tIns="0" rIns="0" bIns="0" rtlCol="0" anchor="t">
            <a:spAutoFit/>
          </a:bodyPr>
          <a:lstStyle/>
          <a:p>
            <a:pPr algn="ctr">
              <a:lnSpc>
                <a:spcPts val="2940"/>
              </a:lnSpc>
            </a:pPr>
            <a:r>
              <a:rPr lang="en-US" sz="2100">
                <a:solidFill>
                  <a:srgbClr val="000000"/>
                </a:solidFill>
                <a:latin typeface="Open Sans"/>
              </a:rPr>
              <a:t>Add here  </a:t>
            </a:r>
          </a:p>
        </p:txBody>
      </p:sp>
      <p:pic>
        <p:nvPicPr>
          <p:cNvPr id="27" name="Picture 27"/>
          <p:cNvPicPr>
            <a:picLocks noChangeAspect="1"/>
          </p:cNvPicPr>
          <p:nvPr/>
        </p:nvPicPr>
        <p:blipFill>
          <a:blip r:embed="rId8"/>
          <a:srcRect l="8624" r="30543" b="18158"/>
          <a:stretch>
            <a:fillRect/>
          </a:stretch>
        </p:blipFill>
        <p:spPr>
          <a:xfrm>
            <a:off x="5839560" y="3887449"/>
            <a:ext cx="2342433" cy="3400663"/>
          </a:xfrm>
          <a:prstGeom prst="rect">
            <a:avLst/>
          </a:prstGeom>
        </p:spPr>
      </p:pic>
      <p:pic>
        <p:nvPicPr>
          <p:cNvPr id="28" name="Picture 28"/>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5961539" y="3530925"/>
            <a:ext cx="2138217" cy="542573"/>
          </a:xfrm>
          <a:prstGeom prst="rect">
            <a:avLst/>
          </a:prstGeom>
        </p:spPr>
      </p:pic>
      <p:pic>
        <p:nvPicPr>
          <p:cNvPr id="30" name="Picture 30"/>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2845817" y="4012942"/>
            <a:ext cx="2824614" cy="3412119"/>
          </a:xfrm>
          <a:prstGeom prst="rect">
            <a:avLst/>
          </a:prstGeom>
        </p:spPr>
      </p:pic>
      <p:pic>
        <p:nvPicPr>
          <p:cNvPr id="31" name="Picture 31"/>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3347156" y="4022139"/>
            <a:ext cx="2138217" cy="542573"/>
          </a:xfrm>
          <a:prstGeom prst="rect">
            <a:avLst/>
          </a:prstGeom>
        </p:spPr>
      </p:pic>
      <p:sp>
        <p:nvSpPr>
          <p:cNvPr id="32" name="TextBox 32"/>
          <p:cNvSpPr txBox="1"/>
          <p:nvPr/>
        </p:nvSpPr>
        <p:spPr>
          <a:xfrm>
            <a:off x="3493649" y="4102649"/>
            <a:ext cx="1845230"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Science</a:t>
            </a:r>
            <a:endParaRPr lang="en-US" sz="1800" dirty="0">
              <a:solidFill>
                <a:srgbClr val="000000"/>
              </a:solidFill>
              <a:latin typeface="Open Sans Bold"/>
            </a:endParaRPr>
          </a:p>
        </p:txBody>
      </p:sp>
      <p:pic>
        <p:nvPicPr>
          <p:cNvPr id="38" name="Picture 38"/>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8521860" y="4577456"/>
            <a:ext cx="2138217" cy="542573"/>
          </a:xfrm>
          <a:prstGeom prst="rect">
            <a:avLst/>
          </a:prstGeom>
        </p:spPr>
      </p:pic>
      <p:sp>
        <p:nvSpPr>
          <p:cNvPr id="39" name="TextBox 39"/>
          <p:cNvSpPr txBox="1"/>
          <p:nvPr/>
        </p:nvSpPr>
        <p:spPr>
          <a:xfrm>
            <a:off x="9088925" y="2316962"/>
            <a:ext cx="795040" cy="300082"/>
          </a:xfrm>
          <a:prstGeom prst="rect">
            <a:avLst/>
          </a:prstGeom>
        </p:spPr>
        <p:txBody>
          <a:bodyPr lIns="0" tIns="0" rIns="0" bIns="0" rtlCol="0" anchor="t">
            <a:spAutoFit/>
          </a:bodyPr>
          <a:lstStyle/>
          <a:p>
            <a:pPr algn="ctr">
              <a:lnSpc>
                <a:spcPts val="2520"/>
              </a:lnSpc>
            </a:pPr>
            <a:r>
              <a:rPr lang="en-US" dirty="0">
                <a:solidFill>
                  <a:srgbClr val="000000"/>
                </a:solidFill>
                <a:latin typeface="Open Sans Bold"/>
              </a:rPr>
              <a:t>PE </a:t>
            </a:r>
            <a:r>
              <a:rPr lang="en-US" sz="1800" dirty="0">
                <a:solidFill>
                  <a:srgbClr val="000000"/>
                </a:solidFill>
                <a:latin typeface="Open Sans Bold"/>
              </a:rPr>
              <a:t> </a:t>
            </a:r>
          </a:p>
        </p:txBody>
      </p:sp>
      <p:sp>
        <p:nvSpPr>
          <p:cNvPr id="9" name="Rectangle 8">
            <a:extLst>
              <a:ext uri="{FF2B5EF4-FFF2-40B4-BE49-F238E27FC236}">
                <a16:creationId xmlns:a16="http://schemas.microsoft.com/office/drawing/2014/main" id="{5AA489BE-4827-45BD-AC9C-1FA11E2DDD92}"/>
              </a:ext>
            </a:extLst>
          </p:cNvPr>
          <p:cNvSpPr/>
          <p:nvPr/>
        </p:nvSpPr>
        <p:spPr>
          <a:xfrm>
            <a:off x="6510932" y="1099686"/>
            <a:ext cx="2292835" cy="1200329"/>
          </a:xfrm>
          <a:prstGeom prst="rect">
            <a:avLst/>
          </a:prstGeom>
        </p:spPr>
        <p:txBody>
          <a:bodyPr wrap="square" lIns="91440" tIns="45720" rIns="91440" bIns="45720" anchor="t">
            <a:spAutoFit/>
          </a:bodyPr>
          <a:lstStyle/>
          <a:p>
            <a:r>
              <a:rPr lang="en-GB" dirty="0">
                <a:ea typeface="Calibri"/>
                <a:cs typeface="Calibri"/>
              </a:rPr>
              <a:t>In Computing this term, we will </a:t>
            </a:r>
            <a:r>
              <a:rPr lang="en-GB">
                <a:ea typeface="Calibri"/>
                <a:cs typeface="Calibri"/>
              </a:rPr>
              <a:t>be learning </a:t>
            </a:r>
            <a:r>
              <a:rPr lang="en-GB" dirty="0">
                <a:ea typeface="Calibri"/>
                <a:cs typeface="Calibri"/>
              </a:rPr>
              <a:t>how to create music digitally. </a:t>
            </a:r>
          </a:p>
        </p:txBody>
      </p:sp>
      <p:sp>
        <p:nvSpPr>
          <p:cNvPr id="34" name="Rectangle 33">
            <a:extLst>
              <a:ext uri="{FF2B5EF4-FFF2-40B4-BE49-F238E27FC236}">
                <a16:creationId xmlns:a16="http://schemas.microsoft.com/office/drawing/2014/main" id="{13DEF84A-A1A8-4E65-8638-34FC15A6BEC2}"/>
              </a:ext>
            </a:extLst>
          </p:cNvPr>
          <p:cNvSpPr/>
          <p:nvPr/>
        </p:nvSpPr>
        <p:spPr>
          <a:xfrm>
            <a:off x="3206905" y="4246518"/>
            <a:ext cx="2376329" cy="338554"/>
          </a:xfrm>
          <a:prstGeom prst="rect">
            <a:avLst/>
          </a:prstGeom>
        </p:spPr>
        <p:txBody>
          <a:bodyPr wrap="square" lIns="91440" tIns="45720" rIns="91440" bIns="45720" anchor="t">
            <a:spAutoFit/>
          </a:bodyPr>
          <a:lstStyle/>
          <a:p>
            <a:endParaRPr lang="en-GB" sz="1600" dirty="0"/>
          </a:p>
        </p:txBody>
      </p:sp>
      <p:sp>
        <p:nvSpPr>
          <p:cNvPr id="35" name="Rectangle 34">
            <a:extLst>
              <a:ext uri="{FF2B5EF4-FFF2-40B4-BE49-F238E27FC236}">
                <a16:creationId xmlns:a16="http://schemas.microsoft.com/office/drawing/2014/main" id="{E8B8E3D7-C488-4786-8A5E-40889E2B5DE3}"/>
              </a:ext>
            </a:extLst>
          </p:cNvPr>
          <p:cNvSpPr/>
          <p:nvPr/>
        </p:nvSpPr>
        <p:spPr>
          <a:xfrm>
            <a:off x="8593705" y="2790749"/>
            <a:ext cx="1810717" cy="1815882"/>
          </a:xfrm>
          <a:prstGeom prst="rect">
            <a:avLst/>
          </a:prstGeom>
        </p:spPr>
        <p:txBody>
          <a:bodyPr wrap="square">
            <a:spAutoFit/>
          </a:bodyPr>
          <a:lstStyle/>
          <a:p>
            <a:r>
              <a:rPr lang="en-GB" sz="1600" dirty="0"/>
              <a:t>PE this term will focus on athletics and orienteering.</a:t>
            </a:r>
          </a:p>
          <a:p>
            <a:r>
              <a:rPr lang="en-GB" sz="1600" dirty="0"/>
              <a:t>PE days for both classes will be on Mondays and Tuesdays.</a:t>
            </a:r>
          </a:p>
        </p:txBody>
      </p:sp>
      <p:sp>
        <p:nvSpPr>
          <p:cNvPr id="37" name="TextBox 36">
            <a:extLst>
              <a:ext uri="{FF2B5EF4-FFF2-40B4-BE49-F238E27FC236}">
                <a16:creationId xmlns:a16="http://schemas.microsoft.com/office/drawing/2014/main" id="{60708674-A831-47E2-8BA2-41D6F2641B71}"/>
              </a:ext>
            </a:extLst>
          </p:cNvPr>
          <p:cNvSpPr txBox="1"/>
          <p:nvPr/>
        </p:nvSpPr>
        <p:spPr>
          <a:xfrm>
            <a:off x="6510932" y="3605505"/>
            <a:ext cx="1579602" cy="369332"/>
          </a:xfrm>
          <a:prstGeom prst="rect">
            <a:avLst/>
          </a:prstGeom>
          <a:noFill/>
        </p:spPr>
        <p:txBody>
          <a:bodyPr wrap="square" rtlCol="0">
            <a:spAutoFit/>
          </a:bodyPr>
          <a:lstStyle/>
          <a:p>
            <a:r>
              <a:rPr lang="en-GB" dirty="0">
                <a:latin typeface="Open Sans Bold" panose="020B0604020202020204" charset="0"/>
                <a:ea typeface="Open Sans Bold" panose="020B0604020202020204" charset="0"/>
                <a:cs typeface="Open Sans Bold" panose="020B0604020202020204" charset="0"/>
              </a:rPr>
              <a:t>Music</a:t>
            </a:r>
          </a:p>
        </p:txBody>
      </p:sp>
      <p:sp>
        <p:nvSpPr>
          <p:cNvPr id="40" name="TextBox 39">
            <a:extLst>
              <a:ext uri="{FF2B5EF4-FFF2-40B4-BE49-F238E27FC236}">
                <a16:creationId xmlns:a16="http://schemas.microsoft.com/office/drawing/2014/main" id="{6017F614-8501-47D6-A544-C4639D1D4B69}"/>
              </a:ext>
            </a:extLst>
          </p:cNvPr>
          <p:cNvSpPr txBox="1"/>
          <p:nvPr/>
        </p:nvSpPr>
        <p:spPr>
          <a:xfrm>
            <a:off x="602040" y="1718271"/>
            <a:ext cx="2349028" cy="2339102"/>
          </a:xfrm>
          <a:prstGeom prst="rect">
            <a:avLst/>
          </a:prstGeom>
          <a:noFill/>
        </p:spPr>
        <p:txBody>
          <a:bodyPr wrap="square" lIns="91440" tIns="45720" rIns="91440" bIns="45720" rtlCol="0" anchor="t">
            <a:spAutoFit/>
          </a:bodyPr>
          <a:lstStyle/>
          <a:p>
            <a:r>
              <a:rPr lang="en-GB" sz="1600" dirty="0"/>
              <a:t>This term in History we will be comparing the  Ancient Olympics to modern day Olympics. We will be looking at artefacts and thinking about what has stayed the same and what has changed over time</a:t>
            </a:r>
            <a:r>
              <a:rPr lang="en-GB" dirty="0"/>
              <a:t>. </a:t>
            </a:r>
            <a:endParaRPr lang="en-US" dirty="0"/>
          </a:p>
        </p:txBody>
      </p:sp>
      <p:pic>
        <p:nvPicPr>
          <p:cNvPr id="41" name="Picture 22">
            <a:extLst>
              <a:ext uri="{FF2B5EF4-FFF2-40B4-BE49-F238E27FC236}">
                <a16:creationId xmlns:a16="http://schemas.microsoft.com/office/drawing/2014/main" id="{185A7035-48F8-4593-97B8-151D708B818A}"/>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230212" y="4935420"/>
            <a:ext cx="2400400" cy="2516040"/>
          </a:xfrm>
          <a:prstGeom prst="rect">
            <a:avLst/>
          </a:prstGeom>
        </p:spPr>
      </p:pic>
      <p:pic>
        <p:nvPicPr>
          <p:cNvPr id="36" name="Picture 6">
            <a:extLst>
              <a:ext uri="{FF2B5EF4-FFF2-40B4-BE49-F238E27FC236}">
                <a16:creationId xmlns:a16="http://schemas.microsoft.com/office/drawing/2014/main" id="{C9AA9C76-9FFD-46F9-9873-56FB7B852233}"/>
              </a:ext>
            </a:extLst>
          </p:cNvPr>
          <p:cNvPicPr>
            <a:picLocks noChangeAspect="1"/>
          </p:cNvPicPr>
          <p:nvPr/>
        </p:nvPicPr>
        <p:blipFill>
          <a:blip r:embed="rId8"/>
          <a:srcRect l="5557" r="11950" b="18190"/>
          <a:stretch>
            <a:fillRect/>
          </a:stretch>
        </p:blipFill>
        <p:spPr>
          <a:xfrm>
            <a:off x="296251" y="4367348"/>
            <a:ext cx="2702735" cy="2881779"/>
          </a:xfrm>
          <a:prstGeom prst="rect">
            <a:avLst/>
          </a:prstGeom>
        </p:spPr>
      </p:pic>
      <p:pic>
        <p:nvPicPr>
          <p:cNvPr id="42" name="Picture 12">
            <a:extLst>
              <a:ext uri="{FF2B5EF4-FFF2-40B4-BE49-F238E27FC236}">
                <a16:creationId xmlns:a16="http://schemas.microsoft.com/office/drawing/2014/main" id="{35F2A016-D7B9-44E3-AA37-90B0A4BC789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647898" y="4228039"/>
            <a:ext cx="2138217" cy="542573"/>
          </a:xfrm>
          <a:prstGeom prst="rect">
            <a:avLst/>
          </a:prstGeom>
        </p:spPr>
      </p:pic>
      <p:sp>
        <p:nvSpPr>
          <p:cNvPr id="43" name="TextBox 32">
            <a:extLst>
              <a:ext uri="{FF2B5EF4-FFF2-40B4-BE49-F238E27FC236}">
                <a16:creationId xmlns:a16="http://schemas.microsoft.com/office/drawing/2014/main" id="{CB2E7D69-30DE-42B3-B8EF-35C26BC4CBCB}"/>
              </a:ext>
            </a:extLst>
          </p:cNvPr>
          <p:cNvSpPr txBox="1"/>
          <p:nvPr/>
        </p:nvSpPr>
        <p:spPr>
          <a:xfrm>
            <a:off x="711530" y="4252690"/>
            <a:ext cx="1845230"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DT</a:t>
            </a:r>
          </a:p>
        </p:txBody>
      </p:sp>
      <p:sp>
        <p:nvSpPr>
          <p:cNvPr id="44" name="TextBox 43">
            <a:extLst>
              <a:ext uri="{FF2B5EF4-FFF2-40B4-BE49-F238E27FC236}">
                <a16:creationId xmlns:a16="http://schemas.microsoft.com/office/drawing/2014/main" id="{76053B23-C3D9-4D1B-A112-24B6320724DC}"/>
              </a:ext>
            </a:extLst>
          </p:cNvPr>
          <p:cNvSpPr txBox="1"/>
          <p:nvPr/>
        </p:nvSpPr>
        <p:spPr>
          <a:xfrm>
            <a:off x="8620295" y="4686295"/>
            <a:ext cx="2245788" cy="369332"/>
          </a:xfrm>
          <a:prstGeom prst="rect">
            <a:avLst/>
          </a:prstGeom>
          <a:noFill/>
        </p:spPr>
        <p:txBody>
          <a:bodyPr wrap="square" rtlCol="0">
            <a:spAutoFit/>
          </a:bodyPr>
          <a:lstStyle/>
          <a:p>
            <a:r>
              <a:rPr lang="en-GB" dirty="0">
                <a:latin typeface="Open Sans Bold" panose="020B0604020202020204" charset="0"/>
                <a:ea typeface="Open Sans Bold" panose="020B0604020202020204" charset="0"/>
                <a:cs typeface="Open Sans Bold" panose="020B0604020202020204" charset="0"/>
              </a:rPr>
              <a:t>Home Learning</a:t>
            </a:r>
          </a:p>
        </p:txBody>
      </p:sp>
      <p:sp>
        <p:nvSpPr>
          <p:cNvPr id="46" name="Rectangle 45">
            <a:extLst>
              <a:ext uri="{FF2B5EF4-FFF2-40B4-BE49-F238E27FC236}">
                <a16:creationId xmlns:a16="http://schemas.microsoft.com/office/drawing/2014/main" id="{34FD9BA2-C98E-4242-A1A4-445DF643FB7A}"/>
              </a:ext>
            </a:extLst>
          </p:cNvPr>
          <p:cNvSpPr/>
          <p:nvPr/>
        </p:nvSpPr>
        <p:spPr>
          <a:xfrm>
            <a:off x="5959697" y="4719020"/>
            <a:ext cx="2038580" cy="2308324"/>
          </a:xfrm>
          <a:prstGeom prst="rect">
            <a:avLst/>
          </a:prstGeom>
        </p:spPr>
        <p:txBody>
          <a:bodyPr wrap="square" lIns="91440" tIns="45720" rIns="91440" bIns="45720" anchor="t">
            <a:spAutoFit/>
          </a:bodyPr>
          <a:lstStyle/>
          <a:p>
            <a:r>
              <a:rPr lang="en-GB" sz="1600" dirty="0">
                <a:ea typeface="Calibri"/>
                <a:cs typeface="Calibri"/>
              </a:rPr>
              <a:t>In music, we will be listening to different pieces, comparing them and thinking about how they make us feel. We will then move on to composing music in small  groups. </a:t>
            </a:r>
          </a:p>
        </p:txBody>
      </p:sp>
      <p:sp>
        <p:nvSpPr>
          <p:cNvPr id="47" name="TextBox 46">
            <a:extLst>
              <a:ext uri="{FF2B5EF4-FFF2-40B4-BE49-F238E27FC236}">
                <a16:creationId xmlns:a16="http://schemas.microsoft.com/office/drawing/2014/main" id="{3F995AB7-9BAD-4038-B366-90EE137263D0}"/>
              </a:ext>
            </a:extLst>
          </p:cNvPr>
          <p:cNvSpPr txBox="1"/>
          <p:nvPr/>
        </p:nvSpPr>
        <p:spPr>
          <a:xfrm>
            <a:off x="8393032" y="5217802"/>
            <a:ext cx="2180758" cy="2031325"/>
          </a:xfrm>
          <a:prstGeom prst="rect">
            <a:avLst/>
          </a:prstGeom>
          <a:noFill/>
        </p:spPr>
        <p:txBody>
          <a:bodyPr wrap="square">
            <a:spAutoFit/>
          </a:bodyPr>
          <a:lstStyle/>
          <a:p>
            <a:pPr algn="ctr"/>
            <a:r>
              <a:rPr lang="en-US" sz="1200" dirty="0">
                <a:solidFill>
                  <a:srgbClr val="000000"/>
                </a:solidFill>
                <a:latin typeface="Open Sans"/>
              </a:rPr>
              <a:t>Zippy wallets will be collected in on a THURSDAY to be checked. Books may be changed any day, once they are finished. </a:t>
            </a:r>
          </a:p>
          <a:p>
            <a:pPr algn="ctr"/>
            <a:endParaRPr lang="en-US" sz="1200" dirty="0">
              <a:solidFill>
                <a:srgbClr val="000000"/>
              </a:solidFill>
              <a:latin typeface="Open Sans"/>
            </a:endParaRPr>
          </a:p>
          <a:p>
            <a:pPr algn="ctr"/>
            <a:r>
              <a:rPr lang="en-US" sz="1200" dirty="0">
                <a:solidFill>
                  <a:srgbClr val="000000"/>
                </a:solidFill>
                <a:latin typeface="Open Sans"/>
              </a:rPr>
              <a:t>Please remember to complete TTRS and </a:t>
            </a:r>
            <a:r>
              <a:rPr lang="en-US" sz="1200" dirty="0" err="1">
                <a:solidFill>
                  <a:srgbClr val="000000"/>
                </a:solidFill>
                <a:latin typeface="Open Sans"/>
              </a:rPr>
              <a:t>EdShed</a:t>
            </a:r>
            <a:r>
              <a:rPr lang="en-US" sz="1200" dirty="0">
                <a:solidFill>
                  <a:srgbClr val="000000"/>
                </a:solidFill>
                <a:latin typeface="Open Sans"/>
              </a:rPr>
              <a:t> regularly to support learning</a:t>
            </a:r>
            <a:r>
              <a:rPr lang="en-US" sz="1600" dirty="0">
                <a:solidFill>
                  <a:srgbClr val="000000"/>
                </a:solidFill>
                <a:latin typeface="Open Sans"/>
              </a:rPr>
              <a:t>.</a:t>
            </a:r>
          </a:p>
        </p:txBody>
      </p:sp>
      <p:sp>
        <p:nvSpPr>
          <p:cNvPr id="48" name="TextBox 47">
            <a:extLst>
              <a:ext uri="{FF2B5EF4-FFF2-40B4-BE49-F238E27FC236}">
                <a16:creationId xmlns:a16="http://schemas.microsoft.com/office/drawing/2014/main" id="{4489EADE-0348-4B1A-8E6F-E5A8B000E9DC}"/>
              </a:ext>
            </a:extLst>
          </p:cNvPr>
          <p:cNvSpPr txBox="1"/>
          <p:nvPr/>
        </p:nvSpPr>
        <p:spPr>
          <a:xfrm>
            <a:off x="443777" y="4717943"/>
            <a:ext cx="2349028" cy="2308324"/>
          </a:xfrm>
          <a:prstGeom prst="rect">
            <a:avLst/>
          </a:prstGeom>
          <a:noFill/>
        </p:spPr>
        <p:txBody>
          <a:bodyPr wrap="square" lIns="91440" tIns="45720" rIns="91440" bIns="45720" rtlCol="0" anchor="t">
            <a:spAutoFit/>
          </a:bodyPr>
          <a:lstStyle/>
          <a:p>
            <a:r>
              <a:rPr lang="en-US" dirty="0"/>
              <a:t>This term in DT we will be sewing! We will be designing and creating our own flags, using a running stitch. We will then evaluate what went well and what we could improve.</a:t>
            </a:r>
          </a:p>
        </p:txBody>
      </p:sp>
      <p:sp>
        <p:nvSpPr>
          <p:cNvPr id="49" name="TextBox 48">
            <a:extLst>
              <a:ext uri="{FF2B5EF4-FFF2-40B4-BE49-F238E27FC236}">
                <a16:creationId xmlns:a16="http://schemas.microsoft.com/office/drawing/2014/main" id="{D3C5B564-F8F9-4A35-BF20-0BE9113EC58B}"/>
              </a:ext>
            </a:extLst>
          </p:cNvPr>
          <p:cNvSpPr txBox="1"/>
          <p:nvPr/>
        </p:nvSpPr>
        <p:spPr>
          <a:xfrm>
            <a:off x="3156147" y="4499325"/>
            <a:ext cx="2349028" cy="2862322"/>
          </a:xfrm>
          <a:prstGeom prst="rect">
            <a:avLst/>
          </a:prstGeom>
          <a:noFill/>
        </p:spPr>
        <p:txBody>
          <a:bodyPr wrap="square" lIns="91440" tIns="45720" rIns="91440" bIns="45720" rtlCol="0" anchor="t">
            <a:spAutoFit/>
          </a:bodyPr>
          <a:lstStyle/>
          <a:p>
            <a:r>
              <a:rPr lang="en-US" dirty="0"/>
              <a:t>Our science focus for term 6 is animals including humans. We will be learning about the stages of human growth and creating a timeline. We will be talking about life cycles and what animals need to survive.</a:t>
            </a:r>
          </a:p>
        </p:txBody>
      </p:sp>
      <p:sp>
        <p:nvSpPr>
          <p:cNvPr id="50" name="TextBox 49">
            <a:extLst>
              <a:ext uri="{FF2B5EF4-FFF2-40B4-BE49-F238E27FC236}">
                <a16:creationId xmlns:a16="http://schemas.microsoft.com/office/drawing/2014/main" id="{C8843C2A-C06E-4CBD-BE58-65D75DD68D48}"/>
              </a:ext>
            </a:extLst>
          </p:cNvPr>
          <p:cNvSpPr txBox="1"/>
          <p:nvPr/>
        </p:nvSpPr>
        <p:spPr>
          <a:xfrm>
            <a:off x="3081712" y="1858450"/>
            <a:ext cx="2221798" cy="1815882"/>
          </a:xfrm>
          <a:prstGeom prst="rect">
            <a:avLst/>
          </a:prstGeom>
          <a:noFill/>
        </p:spPr>
        <p:txBody>
          <a:bodyPr wrap="square">
            <a:spAutoFit/>
          </a:bodyPr>
          <a:lstStyle/>
          <a:p>
            <a:pPr algn="ctr"/>
            <a:r>
              <a:rPr lang="en-US" sz="1400" dirty="0">
                <a:solidFill>
                  <a:srgbClr val="000000"/>
                </a:solidFill>
                <a:latin typeface="Open Sans"/>
              </a:rPr>
              <a:t>In PSHE we will be thinking about online safety and healthy eating.</a:t>
            </a:r>
          </a:p>
          <a:p>
            <a:pPr algn="ctr"/>
            <a:r>
              <a:rPr lang="en-US" sz="1400" dirty="0">
                <a:solidFill>
                  <a:srgbClr val="000000"/>
                </a:solidFill>
                <a:latin typeface="Open Sans"/>
              </a:rPr>
              <a:t>In RE, we will be considering the question “What makes some places sacred?”.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65100DCEBB45F418B92013B39796FB7" ma:contentTypeVersion="19" ma:contentTypeDescription="Create a new document." ma:contentTypeScope="" ma:versionID="97ecbcbffc07806b3948d9dd29a861d3">
  <xsd:schema xmlns:xsd="http://www.w3.org/2001/XMLSchema" xmlns:xs="http://www.w3.org/2001/XMLSchema" xmlns:p="http://schemas.microsoft.com/office/2006/metadata/properties" xmlns:ns2="f00701a2-7724-4efd-af13-a623fff13b57" xmlns:ns3="0ff44e97-233f-4fc8-9d97-fac65850ace2" xmlns:ns4="8b33755d-08ae-413b-a6d7-2c8ef28c99bd" targetNamespace="http://schemas.microsoft.com/office/2006/metadata/properties" ma:root="true" ma:fieldsID="f18579ec8fee7605db449bde7ccdc298" ns2:_="" ns3:_="" ns4:_="">
    <xsd:import namespace="f00701a2-7724-4efd-af13-a623fff13b57"/>
    <xsd:import namespace="0ff44e97-233f-4fc8-9d97-fac65850ace2"/>
    <xsd:import namespace="8b33755d-08ae-413b-a6d7-2c8ef28c99b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0701a2-7724-4efd-af13-a623fff13b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422a0c0-09fb-454b-a86e-287da879bba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ff44e97-233f-4fc8-9d97-fac65850ace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b33755d-08ae-413b-a6d7-2c8ef28c99b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fe55b9c5-c8d0-4845-bec5-b52a093863a3}" ma:internalName="TaxCatchAll" ma:showField="CatchAllData" ma:web="8b33755d-08ae-413b-a6d7-2c8ef28c99b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8b33755d-08ae-413b-a6d7-2c8ef28c99bd" xsi:nil="true"/>
    <lcf76f155ced4ddcb4097134ff3c332f xmlns="f00701a2-7724-4efd-af13-a623fff13b57">
      <Terms xmlns="http://schemas.microsoft.com/office/infopath/2007/PartnerControls"/>
    </lcf76f155ced4ddcb4097134ff3c332f>
    <SharedWithUsers xmlns="0ff44e97-233f-4fc8-9d97-fac65850ace2">
      <UserInfo>
        <DisplayName>Serpin Childs</DisplayName>
        <AccountId>240</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A271ECF-11C3-40E1-9472-9C8D7572B4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0701a2-7724-4efd-af13-a623fff13b57"/>
    <ds:schemaRef ds:uri="0ff44e97-233f-4fc8-9d97-fac65850ace2"/>
    <ds:schemaRef ds:uri="8b33755d-08ae-413b-a6d7-2c8ef28c99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6D754D4-D961-4DC5-AB9F-3F573A7E3B3E}">
  <ds:schemaRefs>
    <ds:schemaRef ds:uri="8b33755d-08ae-413b-a6d7-2c8ef28c99bd"/>
    <ds:schemaRef ds:uri="http://schemas.microsoft.com/office/2006/documentManagement/types"/>
    <ds:schemaRef ds:uri="http://schemas.microsoft.com/office/infopath/2007/PartnerControls"/>
    <ds:schemaRef ds:uri="http://purl.org/dc/elements/1.1/"/>
    <ds:schemaRef ds:uri="http://schemas.microsoft.com/office/2006/metadata/properties"/>
    <ds:schemaRef ds:uri="f00701a2-7724-4efd-af13-a623fff13b57"/>
    <ds:schemaRef ds:uri="0ff44e97-233f-4fc8-9d97-fac65850ace2"/>
    <ds:schemaRef ds:uri="http://purl.org/dc/terms/"/>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EA798380-F190-444D-91B0-D627B14D25C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276</TotalTime>
  <Words>545</Words>
  <Application>Microsoft Office PowerPoint</Application>
  <PresentationFormat>Custom</PresentationFormat>
  <Paragraphs>41</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Open Sans</vt:lpstr>
      <vt:lpstr>Arial</vt:lpstr>
      <vt:lpstr>Open Sans Bold</vt:lpstr>
      <vt:lpstr>Calibri</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Autumn Term 1</dc:title>
  <dc:creator>Serpin Childs</dc:creator>
  <cp:lastModifiedBy>Karen Edwards</cp:lastModifiedBy>
  <cp:revision>41</cp:revision>
  <dcterms:created xsi:type="dcterms:W3CDTF">2006-08-16T00:00:00Z</dcterms:created>
  <dcterms:modified xsi:type="dcterms:W3CDTF">2026-05-21T16:09:56Z</dcterms:modified>
  <dc:identifier>DAFISkYPPMo</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0x010100065100DCEBB45F418B92013B39796FB7</vt:lpwstr>
  </property>
  <property fmtid="{D5CDD505-2E9C-101B-9397-08002B2CF9AE}" pid="3" name="MediaServiceImageTags">
    <vt:lpwstr/>
  </property>
</Properties>
</file>