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0" r:id="rId5"/>
    <p:sldId id="261"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2" d="100"/>
          <a:sy n="62" d="100"/>
        </p:scale>
        <p:origin x="1096"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29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svg"/><Relationship Id="rId10" Type="http://schemas.openxmlformats.org/officeDocument/2006/relationships/image" Target="../media/image5.svg"/><Relationship Id="rId4" Type="http://schemas.openxmlformats.org/officeDocument/2006/relationships/image" Target="../media/image2.pn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5168541" y="630601"/>
            <a:ext cx="2138217" cy="542573"/>
          </a:xfrm>
          <a:prstGeom prst="rect">
            <a:avLst/>
          </a:prstGeom>
        </p:spPr>
      </p:pic>
      <p:pic>
        <p:nvPicPr>
          <p:cNvPr id="7" name="Picture 7"/>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3193095" y="788243"/>
            <a:ext cx="4402258" cy="4614338"/>
          </a:xfrm>
          <a:prstGeom prst="rect">
            <a:avLst/>
          </a:prstGeom>
        </p:spPr>
      </p:pic>
      <p:pic>
        <p:nvPicPr>
          <p:cNvPr id="9" name="Picture 9"/>
          <p:cNvPicPr>
            <a:picLocks noChangeAspect="1"/>
          </p:cNvPicPr>
          <p:nvPr/>
        </p:nvPicPr>
        <p:blipFill>
          <a:blip r:embed="rId9"/>
          <a:srcRect l="21981" r="33268"/>
          <a:stretch>
            <a:fillRect/>
          </a:stretch>
        </p:blipFill>
        <p:spPr>
          <a:xfrm>
            <a:off x="120424" y="1193227"/>
            <a:ext cx="3383980" cy="6673350"/>
          </a:xfrm>
          <a:prstGeom prst="rect">
            <a:avLst/>
          </a:prstGeom>
        </p:spPr>
      </p:pic>
      <p:pic>
        <p:nvPicPr>
          <p:cNvPr id="10" name="Picture 10"/>
          <p:cNvPicPr>
            <a:picLocks noChangeAspect="1"/>
          </p:cNvPicPr>
          <p:nvPr/>
        </p:nvPicPr>
        <p:blipFill>
          <a:blip r:embed="rId10"/>
          <a:srcRect l="2767" r="15886" b="17484"/>
          <a:stretch>
            <a:fillRect/>
          </a:stretch>
        </p:blipFill>
        <p:spPr>
          <a:xfrm>
            <a:off x="7763218" y="1798430"/>
            <a:ext cx="2748431" cy="3956804"/>
          </a:xfrm>
          <a:prstGeom prst="rect">
            <a:avLst/>
          </a:prstGeom>
        </p:spPr>
      </p:pic>
      <p:grpSp>
        <p:nvGrpSpPr>
          <p:cNvPr id="17" name="Group 17"/>
          <p:cNvGrpSpPr>
            <a:grpSpLocks noChangeAspect="1"/>
          </p:cNvGrpSpPr>
          <p:nvPr/>
        </p:nvGrpSpPr>
        <p:grpSpPr>
          <a:xfrm>
            <a:off x="9087058" y="5922970"/>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1080719" y="209328"/>
            <a:ext cx="3148161" cy="370935"/>
          </a:xfrm>
          <a:prstGeom prst="rect">
            <a:avLst/>
          </a:prstGeom>
        </p:spPr>
        <p:txBody>
          <a:bodyPr lIns="0" tIns="0" rIns="0" bIns="0" rtlCol="0" anchor="t">
            <a:spAutoFit/>
          </a:bodyPr>
          <a:lstStyle/>
          <a:p>
            <a:pPr algn="ctr">
              <a:lnSpc>
                <a:spcPts val="3079"/>
              </a:lnSpc>
            </a:pPr>
            <a:r>
              <a:rPr lang="en-US" sz="2199" dirty="0">
                <a:solidFill>
                  <a:srgbClr val="000000"/>
                </a:solidFill>
                <a:latin typeface="Open Sans Bold"/>
              </a:rPr>
              <a:t>Year 1 Spring Term 3 </a:t>
            </a:r>
          </a:p>
        </p:txBody>
      </p:sp>
      <p:sp>
        <p:nvSpPr>
          <p:cNvPr id="20" name="TextBox 20"/>
          <p:cNvSpPr txBox="1"/>
          <p:nvPr/>
        </p:nvSpPr>
        <p:spPr>
          <a:xfrm>
            <a:off x="5715412" y="73901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822700" y="1263650"/>
            <a:ext cx="3383981" cy="330045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At the start of the term, we will be thinking about navigation and look at London in the story ‘</a:t>
            </a:r>
            <a:r>
              <a:rPr lang="en-US" sz="1400" i="1" dirty="0">
                <a:solidFill>
                  <a:srgbClr val="000000"/>
                </a:solidFill>
                <a:latin typeface="Open Sans"/>
              </a:rPr>
              <a:t>A Walk in London</a:t>
            </a:r>
            <a:r>
              <a:rPr lang="en-US" sz="1400" dirty="0">
                <a:solidFill>
                  <a:srgbClr val="000000"/>
                </a:solidFill>
                <a:latin typeface="Open Sans"/>
              </a:rPr>
              <a:t>’.  We will immerse ourselves into the story by walking around the school grounds to find the London landmarks.  </a:t>
            </a:r>
          </a:p>
          <a:p>
            <a:pPr algn="ctr">
              <a:lnSpc>
                <a:spcPts val="2940"/>
              </a:lnSpc>
            </a:pPr>
            <a:r>
              <a:rPr lang="en-US" sz="1400" dirty="0">
                <a:solidFill>
                  <a:srgbClr val="000000"/>
                </a:solidFill>
                <a:latin typeface="Open Sans"/>
              </a:rPr>
              <a:t>We will then study the book ‘Astro Girl’ by Ken Wilson-Max and take ourselves on a journey through Space.</a:t>
            </a:r>
            <a:endParaRPr lang="en-US" sz="1400" dirty="0">
              <a:solidFill>
                <a:srgbClr val="FF0000"/>
              </a:solidFill>
              <a:latin typeface="Open Sans"/>
            </a:endParaRPr>
          </a:p>
        </p:txBody>
      </p:sp>
      <p:sp>
        <p:nvSpPr>
          <p:cNvPr id="24" name="TextBox 24"/>
          <p:cNvSpPr txBox="1"/>
          <p:nvPr/>
        </p:nvSpPr>
        <p:spPr>
          <a:xfrm>
            <a:off x="250768" y="2160058"/>
            <a:ext cx="3145090" cy="553183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We would like to welcome you back to Year 1, hoping that you all had a wonderful Christmas break.  This term we will be pushing forward with phonics, groupings will be changed to meet your child’s ability and support will be put in place to help those finding it tricky.  To support your child at home, please continue read regularly and complete the weekly phonics homework. Home reading must be recorded and zippy wallets in bags daily. We will change books on Thursdays.</a:t>
            </a:r>
          </a:p>
          <a:p>
            <a:pPr algn="ctr">
              <a:lnSpc>
                <a:spcPts val="2940"/>
              </a:lnSpc>
            </a:pPr>
            <a:endParaRPr lang="en-US" sz="1400" dirty="0">
              <a:solidFill>
                <a:srgbClr val="000000"/>
              </a:solidFill>
              <a:latin typeface="Open Sans"/>
            </a:endParaRPr>
          </a:p>
        </p:txBody>
      </p:sp>
      <p:sp>
        <p:nvSpPr>
          <p:cNvPr id="25" name="TextBox 25"/>
          <p:cNvSpPr txBox="1"/>
          <p:nvPr/>
        </p:nvSpPr>
        <p:spPr>
          <a:xfrm>
            <a:off x="7708900" y="1919742"/>
            <a:ext cx="2809758" cy="3672352"/>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This term we will look further at numbers to 20.  This will include understanding the place value, doubles and near doubles, addition and subtraction as well as number bonds. We will be estimating using a number line to 20. At the end of this term, we will extend this learning to numbers beyond 20.</a:t>
            </a:r>
          </a:p>
        </p:txBody>
      </p:sp>
      <p:sp>
        <p:nvSpPr>
          <p:cNvPr id="26" name="TextBox 26"/>
          <p:cNvSpPr txBox="1"/>
          <p:nvPr/>
        </p:nvSpPr>
        <p:spPr>
          <a:xfrm>
            <a:off x="9233314" y="6216533"/>
            <a:ext cx="1017423" cy="701617"/>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3 texts </a:t>
            </a:r>
          </a:p>
        </p:txBody>
      </p:sp>
      <p:pic>
        <p:nvPicPr>
          <p:cNvPr id="11" name="Picture 10">
            <a:extLst>
              <a:ext uri="{FF2B5EF4-FFF2-40B4-BE49-F238E27FC236}">
                <a16:creationId xmlns:a16="http://schemas.microsoft.com/office/drawing/2014/main" id="{1CE4C36E-B8CB-4528-B120-0F4F6049B1E1}"/>
              </a:ext>
            </a:extLst>
          </p:cNvPr>
          <p:cNvPicPr>
            <a:picLocks noChangeAspect="1"/>
          </p:cNvPicPr>
          <p:nvPr/>
        </p:nvPicPr>
        <p:blipFill>
          <a:blip r:embed="rId11"/>
          <a:stretch>
            <a:fillRect/>
          </a:stretch>
        </p:blipFill>
        <p:spPr>
          <a:xfrm>
            <a:off x="6588953" y="5561407"/>
            <a:ext cx="1533320" cy="1760995"/>
          </a:xfrm>
          <a:prstGeom prst="rect">
            <a:avLst/>
          </a:prstGeom>
        </p:spPr>
      </p:pic>
      <p:pic>
        <p:nvPicPr>
          <p:cNvPr id="13" name="Picture 12">
            <a:extLst>
              <a:ext uri="{FF2B5EF4-FFF2-40B4-BE49-F238E27FC236}">
                <a16:creationId xmlns:a16="http://schemas.microsoft.com/office/drawing/2014/main" id="{53D9A758-3430-4445-B1A2-9B55F9F02B75}"/>
              </a:ext>
            </a:extLst>
          </p:cNvPr>
          <p:cNvPicPr>
            <a:picLocks noChangeAspect="1"/>
          </p:cNvPicPr>
          <p:nvPr/>
        </p:nvPicPr>
        <p:blipFill>
          <a:blip r:embed="rId12"/>
          <a:stretch>
            <a:fillRect/>
          </a:stretch>
        </p:blipFill>
        <p:spPr>
          <a:xfrm>
            <a:off x="4228880" y="4901570"/>
            <a:ext cx="2076557" cy="245757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16">
            <a:extLst>
              <a:ext uri="{FF2B5EF4-FFF2-40B4-BE49-F238E27FC236}">
                <a16:creationId xmlns:a16="http://schemas.microsoft.com/office/drawing/2014/main" id="{00CC97D2-0260-425E-AD4E-0B1F299D322D}"/>
              </a:ext>
            </a:extLst>
          </p:cNvPr>
          <p:cNvPicPr>
            <a:picLocks noChangeAspect="1"/>
          </p:cNvPicPr>
          <p:nvPr/>
        </p:nvPicPr>
        <p:blipFill>
          <a:blip r:embed="rId2"/>
          <a:srcRect l="5557" r="24327" b="18190"/>
          <a:stretch>
            <a:fillRect/>
          </a:stretch>
        </p:blipFill>
        <p:spPr>
          <a:xfrm>
            <a:off x="8365106" y="5797460"/>
            <a:ext cx="2138217" cy="1412462"/>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0" y="1307476"/>
            <a:ext cx="2562856" cy="2686322"/>
          </a:xfrm>
          <a:prstGeom prst="rect">
            <a:avLst/>
          </a:prstGeom>
        </p:spPr>
      </p:pic>
      <p:pic>
        <p:nvPicPr>
          <p:cNvPr id="6" name="Picture 6"/>
          <p:cNvPicPr>
            <a:picLocks noChangeAspect="1"/>
          </p:cNvPicPr>
          <p:nvPr/>
        </p:nvPicPr>
        <p:blipFill>
          <a:blip r:embed="rId2"/>
          <a:srcRect l="5557" r="11950" b="18190"/>
          <a:stretch>
            <a:fillRect/>
          </a:stretch>
        </p:blipFill>
        <p:spPr>
          <a:xfrm>
            <a:off x="3060700" y="1402997"/>
            <a:ext cx="2885509" cy="2525379"/>
          </a:xfrm>
          <a:prstGeom prst="rect">
            <a:avLst/>
          </a:prstGeom>
        </p:spPr>
      </p:pic>
      <p:pic>
        <p:nvPicPr>
          <p:cNvPr id="7" name="Picture 7"/>
          <p:cNvPicPr>
            <a:picLocks noChangeAspect="1"/>
          </p:cNvPicPr>
          <p:nvPr/>
        </p:nvPicPr>
        <p:blipFill>
          <a:blip r:embed="rId8"/>
          <a:srcRect l="5996" r="5996" b="14519"/>
          <a:stretch>
            <a:fillRect/>
          </a:stretch>
        </p:blipFill>
        <p:spPr>
          <a:xfrm>
            <a:off x="6375876" y="969414"/>
            <a:ext cx="2666076" cy="1867726"/>
          </a:xfrm>
          <a:prstGeom prst="rect">
            <a:avLst/>
          </a:prstGeom>
        </p:spPr>
      </p:pic>
      <p:sp>
        <p:nvSpPr>
          <p:cNvPr id="8" name="TextBox 8"/>
          <p:cNvSpPr txBox="1"/>
          <p:nvPr/>
        </p:nvSpPr>
        <p:spPr>
          <a:xfrm>
            <a:off x="1110154" y="302786"/>
            <a:ext cx="3365302" cy="389255"/>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Year 1 Spring Term 3 </a:t>
            </a:r>
          </a:p>
        </p:txBody>
      </p:sp>
      <p:sp>
        <p:nvSpPr>
          <p:cNvPr id="9" name="TextBox 9"/>
          <p:cNvSpPr txBox="1"/>
          <p:nvPr/>
        </p:nvSpPr>
        <p:spPr>
          <a:xfrm>
            <a:off x="322710" y="1586402"/>
            <a:ext cx="2152302" cy="1440972"/>
          </a:xfrm>
          <a:prstGeom prst="rect">
            <a:avLst/>
          </a:prstGeom>
        </p:spPr>
        <p:txBody>
          <a:bodyPr wrap="square" lIns="0" tIns="0" rIns="0" bIns="0" rtlCol="0" anchor="t">
            <a:spAutoFit/>
          </a:bodyPr>
          <a:lstStyle/>
          <a:p>
            <a:pPr algn="ctr">
              <a:lnSpc>
                <a:spcPts val="2940"/>
              </a:lnSpc>
            </a:pPr>
            <a:r>
              <a:rPr lang="en-US" sz="1400" dirty="0">
                <a:latin typeface="Open Sans"/>
              </a:rPr>
              <a:t>We will be very lucky to have </a:t>
            </a:r>
            <a:r>
              <a:rPr lang="en-US" sz="1400" dirty="0" err="1">
                <a:latin typeface="Open Sans"/>
              </a:rPr>
              <a:t>Mrs</a:t>
            </a:r>
            <a:r>
              <a:rPr lang="en-US" sz="1400" dirty="0">
                <a:latin typeface="Open Sans"/>
              </a:rPr>
              <a:t> Bedford and </a:t>
            </a:r>
            <a:r>
              <a:rPr lang="en-US" sz="1400" dirty="0" err="1">
                <a:latin typeface="Open Sans"/>
              </a:rPr>
              <a:t>Mrs</a:t>
            </a:r>
            <a:r>
              <a:rPr lang="en-US" sz="1400" dirty="0">
                <a:latin typeface="Open Sans"/>
              </a:rPr>
              <a:t> </a:t>
            </a:r>
            <a:r>
              <a:rPr lang="en-US" sz="1400" dirty="0" err="1">
                <a:latin typeface="Open Sans"/>
              </a:rPr>
              <a:t>Lembo</a:t>
            </a:r>
            <a:r>
              <a:rPr lang="en-US" sz="1400" dirty="0">
                <a:latin typeface="Open Sans"/>
              </a:rPr>
              <a:t> back again for Art every Wednesday! </a:t>
            </a:r>
          </a:p>
        </p:txBody>
      </p:sp>
      <p:pic>
        <p:nvPicPr>
          <p:cNvPr id="10" name="Picture 10"/>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76119" y="1129030"/>
            <a:ext cx="2138217" cy="542573"/>
          </a:xfrm>
          <a:prstGeom prst="rect">
            <a:avLst/>
          </a:prstGeom>
        </p:spPr>
      </p:pic>
      <p:sp>
        <p:nvSpPr>
          <p:cNvPr id="11" name="TextBox 11"/>
          <p:cNvSpPr txBox="1"/>
          <p:nvPr/>
        </p:nvSpPr>
        <p:spPr>
          <a:xfrm>
            <a:off x="1724665" y="1237439"/>
            <a:ext cx="441127"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ART</a:t>
            </a:r>
          </a:p>
        </p:txBody>
      </p:sp>
      <p:pic>
        <p:nvPicPr>
          <p:cNvPr id="12" name="Picture 12"/>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294542" y="1296176"/>
            <a:ext cx="2709165" cy="542573"/>
          </a:xfrm>
          <a:prstGeom prst="rect">
            <a:avLst/>
          </a:prstGeom>
        </p:spPr>
      </p:pic>
      <p:sp>
        <p:nvSpPr>
          <p:cNvPr id="13" name="TextBox 13"/>
          <p:cNvSpPr txBox="1"/>
          <p:nvPr/>
        </p:nvSpPr>
        <p:spPr>
          <a:xfrm>
            <a:off x="3086301" y="1386029"/>
            <a:ext cx="3112567" cy="293478"/>
          </a:xfrm>
          <a:prstGeom prst="rect">
            <a:avLst/>
          </a:prstGeom>
        </p:spPr>
        <p:txBody>
          <a:bodyPr wrap="square" lIns="0" tIns="0" rIns="0" bIns="0" rtlCol="0" anchor="t">
            <a:spAutoFit/>
          </a:bodyPr>
          <a:lstStyle/>
          <a:p>
            <a:pPr algn="ctr">
              <a:lnSpc>
                <a:spcPts val="2520"/>
              </a:lnSpc>
            </a:pPr>
            <a:r>
              <a:rPr lang="en-US" sz="1600" dirty="0">
                <a:solidFill>
                  <a:srgbClr val="000000"/>
                </a:solidFill>
                <a:latin typeface="Open Sans Bold"/>
              </a:rPr>
              <a:t>HISTORY</a:t>
            </a:r>
          </a:p>
        </p:txBody>
      </p:sp>
      <p:pic>
        <p:nvPicPr>
          <p:cNvPr id="14" name="Picture 14"/>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6767142" y="346578"/>
            <a:ext cx="2138217" cy="542573"/>
          </a:xfrm>
          <a:prstGeom prst="rect">
            <a:avLst/>
          </a:prstGeom>
        </p:spPr>
      </p:pic>
      <p:sp>
        <p:nvSpPr>
          <p:cNvPr id="15" name="TextBox 15"/>
          <p:cNvSpPr txBox="1"/>
          <p:nvPr/>
        </p:nvSpPr>
        <p:spPr>
          <a:xfrm>
            <a:off x="7112884" y="458820"/>
            <a:ext cx="1656497"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16" name="Picture 16"/>
          <p:cNvPicPr>
            <a:picLocks noChangeAspect="1"/>
          </p:cNvPicPr>
          <p:nvPr/>
        </p:nvPicPr>
        <p:blipFill>
          <a:blip r:embed="rId2"/>
          <a:srcRect l="5557" r="24327" b="18190"/>
          <a:stretch>
            <a:fillRect/>
          </a:stretch>
        </p:blipFill>
        <p:spPr>
          <a:xfrm>
            <a:off x="8325294" y="3215572"/>
            <a:ext cx="2292835" cy="1771853"/>
          </a:xfrm>
          <a:prstGeom prst="rect">
            <a:avLst/>
          </a:prstGeom>
        </p:spPr>
      </p:pic>
      <p:pic>
        <p:nvPicPr>
          <p:cNvPr id="17" name="Picture 17"/>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479912" y="3052862"/>
            <a:ext cx="2138217" cy="542573"/>
          </a:xfrm>
          <a:prstGeom prst="rect">
            <a:avLst/>
          </a:prstGeom>
        </p:spPr>
      </p:pic>
      <p:sp>
        <p:nvSpPr>
          <p:cNvPr id="18" name="TextBox 18"/>
          <p:cNvSpPr txBox="1"/>
          <p:nvPr/>
        </p:nvSpPr>
        <p:spPr>
          <a:xfrm>
            <a:off x="9413951" y="3175558"/>
            <a:ext cx="271611"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PE</a:t>
            </a:r>
          </a:p>
        </p:txBody>
      </p:sp>
      <p:sp>
        <p:nvSpPr>
          <p:cNvPr id="19" name="TextBox 19"/>
          <p:cNvSpPr txBox="1"/>
          <p:nvPr/>
        </p:nvSpPr>
        <p:spPr>
          <a:xfrm>
            <a:off x="3049423" y="1745885"/>
            <a:ext cx="2983077"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As our theme this term is ‘navigation’, we will be learning about the journey Florence Nightingale took to become a nurse and the impact she had on our lives today.</a:t>
            </a:r>
          </a:p>
        </p:txBody>
      </p:sp>
      <p:sp>
        <p:nvSpPr>
          <p:cNvPr id="20" name="TextBox 20"/>
          <p:cNvSpPr txBox="1"/>
          <p:nvPr/>
        </p:nvSpPr>
        <p:spPr>
          <a:xfrm>
            <a:off x="6648733" y="969414"/>
            <a:ext cx="2120362" cy="1812869"/>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computing, we will be using the different keys on a laptop keyboard to type, including space bar, back space and enter.</a:t>
            </a:r>
          </a:p>
        </p:txBody>
      </p:sp>
      <p:sp>
        <p:nvSpPr>
          <p:cNvPr id="21" name="TextBox 21"/>
          <p:cNvSpPr txBox="1"/>
          <p:nvPr/>
        </p:nvSpPr>
        <p:spPr>
          <a:xfrm>
            <a:off x="8517697" y="3725463"/>
            <a:ext cx="1951756" cy="1069075"/>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Our PE days will be on Mondays and Tuesdays.</a:t>
            </a:r>
          </a:p>
        </p:txBody>
      </p:sp>
      <p:pic>
        <p:nvPicPr>
          <p:cNvPr id="22" name="Picture 22"/>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588690" y="5096693"/>
            <a:ext cx="1748027" cy="1832239"/>
          </a:xfrm>
          <a:prstGeom prst="rect">
            <a:avLst/>
          </a:prstGeom>
        </p:spPr>
      </p:pic>
      <p:sp>
        <p:nvSpPr>
          <p:cNvPr id="23" name="TextBox 23"/>
          <p:cNvSpPr txBox="1"/>
          <p:nvPr/>
        </p:nvSpPr>
        <p:spPr>
          <a:xfrm>
            <a:off x="3542635" y="5439240"/>
            <a:ext cx="1951756" cy="356235"/>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Add here  </a:t>
            </a:r>
          </a:p>
        </p:txBody>
      </p:sp>
      <p:pic>
        <p:nvPicPr>
          <p:cNvPr id="27" name="Picture 27"/>
          <p:cNvPicPr>
            <a:picLocks noChangeAspect="1"/>
          </p:cNvPicPr>
          <p:nvPr/>
        </p:nvPicPr>
        <p:blipFill>
          <a:blip r:embed="rId2"/>
          <a:srcRect l="8624" r="30543" b="18158"/>
          <a:stretch>
            <a:fillRect/>
          </a:stretch>
        </p:blipFill>
        <p:spPr>
          <a:xfrm>
            <a:off x="5839560" y="4269461"/>
            <a:ext cx="2342433" cy="2781127"/>
          </a:xfrm>
          <a:prstGeom prst="rect">
            <a:avLst/>
          </a:prstGeom>
        </p:spPr>
      </p:pic>
      <p:pic>
        <p:nvPicPr>
          <p:cNvPr id="28" name="Picture 28"/>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6043776" y="3853451"/>
            <a:ext cx="2138217" cy="542573"/>
          </a:xfrm>
          <a:prstGeom prst="rect">
            <a:avLst/>
          </a:prstGeom>
        </p:spPr>
      </p:pic>
      <p:sp>
        <p:nvSpPr>
          <p:cNvPr id="29" name="TextBox 29"/>
          <p:cNvSpPr txBox="1"/>
          <p:nvPr/>
        </p:nvSpPr>
        <p:spPr>
          <a:xfrm>
            <a:off x="6545164" y="3961859"/>
            <a:ext cx="1087535"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5271" y="4769316"/>
            <a:ext cx="2291185" cy="2401563"/>
          </a:xfrm>
          <a:prstGeom prst="rect">
            <a:avLst/>
          </a:prstGeom>
        </p:spPr>
      </p:pic>
      <p:pic>
        <p:nvPicPr>
          <p:cNvPr id="31" name="Picture 31"/>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73477" y="4444852"/>
            <a:ext cx="2138217" cy="542573"/>
          </a:xfrm>
          <a:prstGeom prst="rect">
            <a:avLst/>
          </a:prstGeom>
        </p:spPr>
      </p:pic>
      <p:sp>
        <p:nvSpPr>
          <p:cNvPr id="32" name="TextBox 32"/>
          <p:cNvSpPr txBox="1"/>
          <p:nvPr/>
        </p:nvSpPr>
        <p:spPr>
          <a:xfrm>
            <a:off x="736230" y="4553261"/>
            <a:ext cx="1356194"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RE &amp; PSHE</a:t>
            </a:r>
            <a:r>
              <a:rPr lang="en-US" sz="1800" dirty="0">
                <a:solidFill>
                  <a:srgbClr val="000000"/>
                </a:solidFill>
                <a:latin typeface="Open Sans Bold"/>
              </a:rPr>
              <a:t>  </a:t>
            </a:r>
          </a:p>
        </p:txBody>
      </p:sp>
      <p:pic>
        <p:nvPicPr>
          <p:cNvPr id="33" name="Picture 33"/>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510792" y="4915718"/>
            <a:ext cx="1920684" cy="2013214"/>
          </a:xfrm>
          <a:prstGeom prst="rect">
            <a:avLst/>
          </a:prstGeom>
        </p:spPr>
      </p:pic>
      <p:sp>
        <p:nvSpPr>
          <p:cNvPr id="35" name="TextBox 35"/>
          <p:cNvSpPr txBox="1"/>
          <p:nvPr/>
        </p:nvSpPr>
        <p:spPr>
          <a:xfrm>
            <a:off x="287474" y="4915718"/>
            <a:ext cx="2087426"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RE, we will explore sacred places for Jewish and Christian people.</a:t>
            </a:r>
          </a:p>
          <a:p>
            <a:pPr algn="ctr">
              <a:lnSpc>
                <a:spcPts val="2940"/>
              </a:lnSpc>
            </a:pPr>
            <a:r>
              <a:rPr lang="en-US" sz="1400" dirty="0">
                <a:solidFill>
                  <a:srgbClr val="000000"/>
                </a:solidFill>
                <a:latin typeface="Open Sans"/>
              </a:rPr>
              <a:t>In PSHE, we will look at what makes a healthy relationship.</a:t>
            </a:r>
          </a:p>
        </p:txBody>
      </p:sp>
      <p:sp>
        <p:nvSpPr>
          <p:cNvPr id="36" name="TextBox 36"/>
          <p:cNvSpPr txBox="1"/>
          <p:nvPr/>
        </p:nvSpPr>
        <p:spPr>
          <a:xfrm>
            <a:off x="5910479" y="4793898"/>
            <a:ext cx="2167174"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Science we will focus on parts of the Human Body. We will explore our 5 senses and how they help us to understand our environment.</a:t>
            </a:r>
          </a:p>
        </p:txBody>
      </p:sp>
      <p:sp>
        <p:nvSpPr>
          <p:cNvPr id="37" name="TextBox 37"/>
          <p:cNvSpPr txBox="1"/>
          <p:nvPr/>
        </p:nvSpPr>
        <p:spPr>
          <a:xfrm>
            <a:off x="3739016" y="5226050"/>
            <a:ext cx="1670093" cy="1440972"/>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During music, we will listen to and following a melody on the glockenspiel.</a:t>
            </a:r>
          </a:p>
        </p:txBody>
      </p:sp>
      <p:pic>
        <p:nvPicPr>
          <p:cNvPr id="38" name="Picture 38"/>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362116" y="4662718"/>
            <a:ext cx="2138217" cy="542573"/>
          </a:xfrm>
          <a:prstGeom prst="rect">
            <a:avLst/>
          </a:prstGeom>
        </p:spPr>
      </p:pic>
      <p:sp>
        <p:nvSpPr>
          <p:cNvPr id="39" name="TextBox 39"/>
          <p:cNvSpPr txBox="1"/>
          <p:nvPr/>
        </p:nvSpPr>
        <p:spPr>
          <a:xfrm>
            <a:off x="4033704" y="4738918"/>
            <a:ext cx="795040"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MUSIC </a:t>
            </a:r>
          </a:p>
        </p:txBody>
      </p:sp>
      <p:pic>
        <p:nvPicPr>
          <p:cNvPr id="40" name="Picture 17">
            <a:extLst>
              <a:ext uri="{FF2B5EF4-FFF2-40B4-BE49-F238E27FC236}">
                <a16:creationId xmlns:a16="http://schemas.microsoft.com/office/drawing/2014/main" id="{0E37612D-9D39-4A24-82CD-90CB2535A91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358399" y="5310471"/>
            <a:ext cx="2138217" cy="542573"/>
          </a:xfrm>
          <a:prstGeom prst="rect">
            <a:avLst/>
          </a:prstGeom>
        </p:spPr>
      </p:pic>
      <p:sp>
        <p:nvSpPr>
          <p:cNvPr id="42" name="TextBox 18">
            <a:extLst>
              <a:ext uri="{FF2B5EF4-FFF2-40B4-BE49-F238E27FC236}">
                <a16:creationId xmlns:a16="http://schemas.microsoft.com/office/drawing/2014/main" id="{26EFDDFE-3865-44A6-AEC2-CB08C7E46FCB}"/>
              </a:ext>
            </a:extLst>
          </p:cNvPr>
          <p:cNvSpPr txBox="1"/>
          <p:nvPr/>
        </p:nvSpPr>
        <p:spPr>
          <a:xfrm>
            <a:off x="8364639" y="5426296"/>
            <a:ext cx="2061083"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Forest School</a:t>
            </a:r>
            <a:endParaRPr lang="en-US" sz="1800" dirty="0">
              <a:solidFill>
                <a:srgbClr val="000000"/>
              </a:solidFill>
              <a:latin typeface="Open Sans Bold"/>
            </a:endParaRPr>
          </a:p>
        </p:txBody>
      </p:sp>
      <p:sp>
        <p:nvSpPr>
          <p:cNvPr id="43" name="TextBox 21">
            <a:extLst>
              <a:ext uri="{FF2B5EF4-FFF2-40B4-BE49-F238E27FC236}">
                <a16:creationId xmlns:a16="http://schemas.microsoft.com/office/drawing/2014/main" id="{CD63917B-E167-44EC-A7C9-E8C59E6DE0FB}"/>
              </a:ext>
            </a:extLst>
          </p:cNvPr>
          <p:cNvSpPr txBox="1"/>
          <p:nvPr/>
        </p:nvSpPr>
        <p:spPr>
          <a:xfrm>
            <a:off x="8479912" y="6101804"/>
            <a:ext cx="1951756" cy="1069075"/>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Forest School will run in small groups every Wednesday.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00701a2-7724-4efd-af13-a623fff13b57">
      <Terms xmlns="http://schemas.microsoft.com/office/infopath/2007/PartnerControls"/>
    </lcf76f155ced4ddcb4097134ff3c332f>
    <TaxCatchAll xmlns="8b33755d-08ae-413b-a6d7-2c8ef28c99bd" xsi:nil="true"/>
  </documentManagement>
</p:properties>
</file>

<file path=customXml/itemProps1.xml><?xml version="1.0" encoding="utf-8"?>
<ds:datastoreItem xmlns:ds="http://schemas.openxmlformats.org/officeDocument/2006/customXml" ds:itemID="{118CA0E3-FC0E-44D2-A39E-C7482FB479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E5436F4-07BF-4658-8B83-436C6241AE68}">
  <ds:schemaRefs>
    <ds:schemaRef ds:uri="http://schemas.microsoft.com/sharepoint/v3/contenttype/forms"/>
  </ds:schemaRefs>
</ds:datastoreItem>
</file>

<file path=customXml/itemProps3.xml><?xml version="1.0" encoding="utf-8"?>
<ds:datastoreItem xmlns:ds="http://schemas.openxmlformats.org/officeDocument/2006/customXml" ds:itemID="{D783BB9B-166A-44AD-8077-584827472700}">
  <ds:schemaRefs>
    <ds:schemaRef ds:uri="http://purl.org/dc/dcmitype/"/>
    <ds:schemaRef ds:uri="http://purl.org/dc/elements/1.1/"/>
    <ds:schemaRef ds:uri="http://schemas.microsoft.com/office/2006/metadata/properties"/>
    <ds:schemaRef ds:uri="http://schemas.microsoft.com/office/infopath/2007/PartnerControls"/>
    <ds:schemaRef ds:uri="http://schemas.microsoft.com/office/2006/documentManagement/types"/>
    <ds:schemaRef ds:uri="f00701a2-7724-4efd-af13-a623fff13b57"/>
    <ds:schemaRef ds:uri="0ff44e97-233f-4fc8-9d97-fac65850ace2"/>
    <ds:schemaRef ds:uri="http://purl.org/dc/terms/"/>
    <ds:schemaRef ds:uri="http://schemas.openxmlformats.org/package/2006/metadata/core-properties"/>
    <ds:schemaRef ds:uri="8b33755d-08ae-413b-a6d7-2c8ef28c99b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352</TotalTime>
  <Words>417</Words>
  <Application>Microsoft Office PowerPoint</Application>
  <PresentationFormat>Custom</PresentationFormat>
  <Paragraphs>28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Open Sans Bold</vt:lpstr>
      <vt:lpstr>Arial</vt:lpstr>
      <vt:lpstr>Calibri</vt:lpstr>
      <vt:lpstr>Open Sans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Katie Doyle</cp:lastModifiedBy>
  <cp:revision>19</cp:revision>
  <dcterms:created xsi:type="dcterms:W3CDTF">2006-08-16T00:00:00Z</dcterms:created>
  <dcterms:modified xsi:type="dcterms:W3CDTF">2025-12-17T11:15:12Z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0x010100065100DCEBB45F418B92013B39796FB7</vt:lpwstr>
  </property>
</Properties>
</file>