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</p:sldIdLst>
  <p:sldSz cx="10693400" cy="7556500"/>
  <p:notesSz cx="6797675" cy="9926638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Open Sans" panose="020B0606030504020204" pitchFamily="34" charset="0"/>
      <p:regular r:id="rId11"/>
      <p:bold r:id="rId12"/>
      <p:italic r:id="rId13"/>
      <p:boldItalic r:id="rId14"/>
    </p:embeddedFont>
    <p:embeddedFont>
      <p:font typeface="Open Sans Bold" panose="020B0806030504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1308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12" Type="http://schemas.openxmlformats.org/officeDocument/2006/relationships/image" Target="../media/image7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5" Type="http://schemas.openxmlformats.org/officeDocument/2006/relationships/image" Target="../media/image16.png"/><Relationship Id="rId15" Type="http://schemas.openxmlformats.org/officeDocument/2006/relationships/image" Target="../media/image20.png"/><Relationship Id="rId10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2770" t="4032" r="6764" b="84"/>
          <a:stretch>
            <a:fillRect/>
          </a:stretch>
        </p:blipFill>
        <p:spPr>
          <a:xfrm>
            <a:off x="3047" y="172267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6431" r="2814"/>
          <a:stretch>
            <a:fillRect/>
          </a:stretch>
        </p:blipFill>
        <p:spPr>
          <a:xfrm>
            <a:off x="5244792" y="4425366"/>
            <a:ext cx="5402374" cy="319962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908204" y="0"/>
            <a:ext cx="1737761" cy="130286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168541" cy="89092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168541" y="630601"/>
            <a:ext cx="2138217" cy="54257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122273" y="1331436"/>
            <a:ext cx="2138217" cy="54257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3193095" y="788243"/>
            <a:ext cx="4402258" cy="4808004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1"/>
          <a:srcRect l="21981" r="33268"/>
          <a:stretch>
            <a:fillRect/>
          </a:stretch>
        </p:blipFill>
        <p:spPr>
          <a:xfrm>
            <a:off x="207234" y="1144599"/>
            <a:ext cx="3238687" cy="6280462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2"/>
          <a:srcRect l="2767" r="15886" b="17484"/>
          <a:stretch>
            <a:fillRect/>
          </a:stretch>
        </p:blipFill>
        <p:spPr>
          <a:xfrm>
            <a:off x="7763218" y="1798430"/>
            <a:ext cx="2748431" cy="3650335"/>
          </a:xfrm>
          <a:prstGeom prst="rect">
            <a:avLst/>
          </a:prstGeom>
        </p:spPr>
      </p:pic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8908204" y="5448766"/>
            <a:ext cx="1352287" cy="1324225"/>
            <a:chOff x="-72390" y="7620"/>
            <a:chExt cx="6487160" cy="6352540"/>
          </a:xfrm>
        </p:grpSpPr>
        <p:sp>
          <p:nvSpPr>
            <p:cNvPr id="19" name="Freeform 19"/>
            <p:cNvSpPr/>
            <p:nvPr/>
          </p:nvSpPr>
          <p:spPr>
            <a:xfrm>
              <a:off x="-72390" y="7620"/>
              <a:ext cx="6487160" cy="6352540"/>
            </a:xfrm>
            <a:custGeom>
              <a:avLst/>
              <a:gdLst/>
              <a:ahLst/>
              <a:cxnLst/>
              <a:rect l="l" t="t" r="r" b="b"/>
              <a:pathLst>
                <a:path w="6487160" h="6352540">
                  <a:moveTo>
                    <a:pt x="6322060" y="3176270"/>
                  </a:moveTo>
                  <a:cubicBezTo>
                    <a:pt x="6322060" y="2844800"/>
                    <a:pt x="6487160" y="2493010"/>
                    <a:pt x="6385560" y="2194560"/>
                  </a:cubicBezTo>
                  <a:cubicBezTo>
                    <a:pt x="6281420" y="1884680"/>
                    <a:pt x="5928360" y="1694180"/>
                    <a:pt x="5734050" y="1436370"/>
                  </a:cubicBezTo>
                  <a:cubicBezTo>
                    <a:pt x="5537200" y="1176020"/>
                    <a:pt x="5455920" y="796290"/>
                    <a:pt x="5185410" y="607060"/>
                  </a:cubicBezTo>
                  <a:cubicBezTo>
                    <a:pt x="4917440" y="420370"/>
                    <a:pt x="4517390" y="462280"/>
                    <a:pt x="4196080" y="360680"/>
                  </a:cubicBezTo>
                  <a:cubicBezTo>
                    <a:pt x="3884930" y="264160"/>
                    <a:pt x="3589020" y="0"/>
                    <a:pt x="3244850" y="0"/>
                  </a:cubicBezTo>
                  <a:cubicBezTo>
                    <a:pt x="2900680" y="0"/>
                    <a:pt x="2603500" y="262890"/>
                    <a:pt x="2293620" y="360680"/>
                  </a:cubicBezTo>
                  <a:cubicBezTo>
                    <a:pt x="1972310" y="461010"/>
                    <a:pt x="1570990" y="419100"/>
                    <a:pt x="1303020" y="607060"/>
                  </a:cubicBezTo>
                  <a:cubicBezTo>
                    <a:pt x="1032510" y="796290"/>
                    <a:pt x="951230" y="1176020"/>
                    <a:pt x="754380" y="1436370"/>
                  </a:cubicBezTo>
                  <a:cubicBezTo>
                    <a:pt x="558800" y="1694180"/>
                    <a:pt x="207010" y="1884680"/>
                    <a:pt x="101600" y="2194560"/>
                  </a:cubicBezTo>
                  <a:cubicBezTo>
                    <a:pt x="1270" y="2493010"/>
                    <a:pt x="165100" y="2844800"/>
                    <a:pt x="165100" y="3176270"/>
                  </a:cubicBezTo>
                  <a:cubicBezTo>
                    <a:pt x="165100" y="3507740"/>
                    <a:pt x="0" y="3859530"/>
                    <a:pt x="101600" y="4157980"/>
                  </a:cubicBezTo>
                  <a:cubicBezTo>
                    <a:pt x="205740" y="4467860"/>
                    <a:pt x="558800" y="4658360"/>
                    <a:pt x="753110" y="4916170"/>
                  </a:cubicBezTo>
                  <a:cubicBezTo>
                    <a:pt x="949960" y="5176520"/>
                    <a:pt x="1031240" y="5556250"/>
                    <a:pt x="1301750" y="5745480"/>
                  </a:cubicBezTo>
                  <a:cubicBezTo>
                    <a:pt x="1569720" y="5933440"/>
                    <a:pt x="1969770" y="5891530"/>
                    <a:pt x="2292350" y="5991860"/>
                  </a:cubicBezTo>
                  <a:cubicBezTo>
                    <a:pt x="2603500" y="6088380"/>
                    <a:pt x="2899410" y="6352540"/>
                    <a:pt x="3243580" y="6352540"/>
                  </a:cubicBezTo>
                  <a:cubicBezTo>
                    <a:pt x="3587750" y="6352540"/>
                    <a:pt x="3884930" y="6089650"/>
                    <a:pt x="4194810" y="5991860"/>
                  </a:cubicBezTo>
                  <a:cubicBezTo>
                    <a:pt x="4516120" y="5891530"/>
                    <a:pt x="4917440" y="5933440"/>
                    <a:pt x="5185410" y="5745480"/>
                  </a:cubicBezTo>
                  <a:cubicBezTo>
                    <a:pt x="5455920" y="5556250"/>
                    <a:pt x="5537200" y="5176520"/>
                    <a:pt x="5734050" y="4916170"/>
                  </a:cubicBezTo>
                  <a:cubicBezTo>
                    <a:pt x="5929630" y="4658360"/>
                    <a:pt x="6281420" y="4467860"/>
                    <a:pt x="6385560" y="4157980"/>
                  </a:cubicBezTo>
                  <a:cubicBezTo>
                    <a:pt x="6487160" y="3858260"/>
                    <a:pt x="6322060" y="3506470"/>
                    <a:pt x="6322060" y="3176270"/>
                  </a:cubicBezTo>
                  <a:close/>
                </a:path>
              </a:pathLst>
            </a:custGeom>
            <a:solidFill>
              <a:srgbClr val="998A8E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927100" y="209328"/>
            <a:ext cx="3403035" cy="3727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Open Sans Bold"/>
              </a:rPr>
              <a:t>Year 1 Autumn Term 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715412" y="739010"/>
            <a:ext cx="1044476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ENGLISH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704492" y="1472675"/>
            <a:ext cx="865882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MATHS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775313" y="1356801"/>
            <a:ext cx="3656844" cy="40376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This term, we will enjoy reading some wonderful books in English.  We start with ‘Can I build another me’ by </a:t>
            </a:r>
            <a:r>
              <a:rPr lang="en-US" sz="1200" dirty="0" err="1">
                <a:solidFill>
                  <a:srgbClr val="000000"/>
                </a:solidFill>
                <a:latin typeface="Open Sans"/>
              </a:rPr>
              <a:t>Sinsuki</a:t>
            </a:r>
            <a:r>
              <a:rPr lang="en-US" sz="12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Open Sans"/>
              </a:rPr>
              <a:t>Yoshitake</a:t>
            </a:r>
            <a:r>
              <a:rPr lang="en-US" sz="1200" dirty="0">
                <a:solidFill>
                  <a:srgbClr val="000000"/>
                </a:solidFill>
                <a:latin typeface="Open Sans"/>
              </a:rPr>
              <a:t>.  The children will be able to tell us all about themselves using the examples in the book.  </a:t>
            </a:r>
          </a:p>
          <a:p>
            <a:pPr>
              <a:lnSpc>
                <a:spcPts val="294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English will be structured into 45 minute lessons. Starting as a whole class on the carpet and followed by a task that will be teacher led or independent.</a:t>
            </a:r>
          </a:p>
          <a:p>
            <a:pPr>
              <a:lnSpc>
                <a:spcPts val="294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‘Mixed’ and ‘The Perfect Fit’ are the other books we will cover this term.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32909" y="2070329"/>
            <a:ext cx="3049288" cy="51332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Welcome to Year 1.  We look forward to an exciting term ahead and getting to know you all.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The children will start bringing  two books home every Friday, a reading for pleasure book from our book corner and a decodable phonics book.  Book change day will then continue to be every Friday for this term.  Children must return their book on a weekly basis in order to receive the next book.  </a:t>
            </a: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Regular reading and listening to stories is highly recommended as this year your child will complete the statutory Year 1 Phonics Screening check in June.  More information about this will follow soon.  </a:t>
            </a:r>
          </a:p>
          <a:p>
            <a:pPr>
              <a:lnSpc>
                <a:spcPct val="150000"/>
              </a:lnSpc>
            </a:pPr>
            <a:endParaRPr lang="en-US" sz="1600" b="1" dirty="0">
              <a:solidFill>
                <a:srgbClr val="000000"/>
              </a:solidFill>
              <a:latin typeface="Open Sans"/>
            </a:endParaRPr>
          </a:p>
          <a:p>
            <a:pPr algn="ctr">
              <a:lnSpc>
                <a:spcPts val="2940"/>
              </a:lnSpc>
            </a:pPr>
            <a:endParaRPr lang="en-US" sz="1600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7940130" y="2191967"/>
            <a:ext cx="2502503" cy="29219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Term 1 starts by looking at pattern and sequencing in </a:t>
            </a:r>
            <a:r>
              <a:rPr lang="en-US" sz="1200" dirty="0" err="1">
                <a:solidFill>
                  <a:srgbClr val="000000"/>
                </a:solidFill>
                <a:latin typeface="Open Sans"/>
              </a:rPr>
              <a:t>Maths</a:t>
            </a:r>
            <a:r>
              <a:rPr lang="en-US" sz="1200" dirty="0">
                <a:solidFill>
                  <a:srgbClr val="000000"/>
                </a:solidFill>
                <a:latin typeface="Open Sans"/>
              </a:rPr>
              <a:t>.</a:t>
            </a:r>
          </a:p>
          <a:p>
            <a:pPr>
              <a:lnSpc>
                <a:spcPts val="2940"/>
              </a:lnSpc>
            </a:pPr>
            <a:endParaRPr lang="en-US" sz="1200" dirty="0">
              <a:solidFill>
                <a:srgbClr val="000000"/>
              </a:solidFill>
              <a:latin typeface="Open Sans"/>
            </a:endParaRPr>
          </a:p>
          <a:p>
            <a:pPr>
              <a:lnSpc>
                <a:spcPts val="2940"/>
              </a:lnSpc>
            </a:pPr>
            <a:r>
              <a:rPr lang="en-US" sz="1200" dirty="0">
                <a:solidFill>
                  <a:srgbClr val="000000"/>
                </a:solidFill>
                <a:latin typeface="Open Sans"/>
              </a:rPr>
              <a:t>Throughout Year 1, we will be teaching your child to count in 2’s, 5’s and 10’s.  It would benefit your child if you supported them with this at home!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075636" y="5745782"/>
            <a:ext cx="1017423" cy="701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8"/>
              </a:lnSpc>
            </a:pPr>
            <a:r>
              <a:rPr lang="en-US" sz="2070">
                <a:solidFill>
                  <a:srgbClr val="FFFFFF"/>
                </a:solidFill>
                <a:latin typeface="Open Sans Bold"/>
              </a:rPr>
              <a:t>Term 1 texts </a:t>
            </a:r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13"/>
          <a:srcRect l="6431" r="2814"/>
          <a:stretch>
            <a:fillRect/>
          </a:stretch>
        </p:blipFill>
        <p:spPr>
          <a:xfrm>
            <a:off x="30017" y="5221713"/>
            <a:ext cx="5168541" cy="2363362"/>
          </a:xfrm>
          <a:prstGeom prst="rect">
            <a:avLst/>
          </a:prstGeom>
        </p:spPr>
      </p:pic>
      <p:sp>
        <p:nvSpPr>
          <p:cNvPr id="29" name="AutoShape 4" descr="Can I Build Another Me? | Shinsuke Yoshitake | | Childrens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3" name="Picture 6">
            <a:extLst>
              <a:ext uri="{FF2B5EF4-FFF2-40B4-BE49-F238E27FC236}">
                <a16:creationId xmlns:a16="http://schemas.microsoft.com/office/drawing/2014/main" id="{BCE48A8F-CE1A-4EFB-AB01-A02308A5FB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791418" y="1236056"/>
            <a:ext cx="2138217" cy="542573"/>
          </a:xfrm>
          <a:prstGeom prst="rect">
            <a:avLst/>
          </a:prstGeom>
        </p:spPr>
      </p:pic>
      <p:sp>
        <p:nvSpPr>
          <p:cNvPr id="34" name="TextBox 23">
            <a:extLst>
              <a:ext uri="{FF2B5EF4-FFF2-40B4-BE49-F238E27FC236}">
                <a16:creationId xmlns:a16="http://schemas.microsoft.com/office/drawing/2014/main" id="{821098AC-BB2E-407C-AB3E-3535C0CE4B02}"/>
              </a:ext>
            </a:extLst>
          </p:cNvPr>
          <p:cNvSpPr txBox="1"/>
          <p:nvPr/>
        </p:nvSpPr>
        <p:spPr>
          <a:xfrm>
            <a:off x="1065861" y="1384039"/>
            <a:ext cx="1654522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KEY MESSAGES</a:t>
            </a:r>
          </a:p>
        </p:txBody>
      </p:sp>
      <p:pic>
        <p:nvPicPr>
          <p:cNvPr id="1026" name="Picture 2" descr="The Perfect Fit : Jones, Naomi, Jones, James: Amazon.co.uk: Books">
            <a:extLst>
              <a:ext uri="{FF2B5EF4-FFF2-40B4-BE49-F238E27FC236}">
                <a16:creationId xmlns:a16="http://schemas.microsoft.com/office/drawing/2014/main" id="{19C7FA7F-E47C-40D0-B44B-629F0D661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200" y="5562351"/>
            <a:ext cx="1598980" cy="162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ixed: A Colorful Story : Chung, Arree, Chung, Arree: Amazon.co.uk: Books">
            <a:extLst>
              <a:ext uri="{FF2B5EF4-FFF2-40B4-BE49-F238E27FC236}">
                <a16:creationId xmlns:a16="http://schemas.microsoft.com/office/drawing/2014/main" id="{AAE13AEA-DB22-4508-8BDE-9A867AE80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528" y="5631374"/>
            <a:ext cx="1741501" cy="150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n I Build Another Me? : Yoshitake, Shinsuke: Amazon.co.uk: Books">
            <a:extLst>
              <a:ext uri="{FF2B5EF4-FFF2-40B4-BE49-F238E27FC236}">
                <a16:creationId xmlns:a16="http://schemas.microsoft.com/office/drawing/2014/main" id="{8053142B-3C9A-4FE7-AAE1-B2B337BD3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677" y="5448765"/>
            <a:ext cx="1567470" cy="195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2770" t="4032" r="6764" b="84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5044" r="5044"/>
          <a:stretch>
            <a:fillRect/>
          </a:stretch>
        </p:blipFill>
        <p:spPr>
          <a:xfrm>
            <a:off x="-68700" y="4399647"/>
            <a:ext cx="5346000" cy="319587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862611" y="70221"/>
            <a:ext cx="1829389" cy="137155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452927" cy="93994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0" y="1307476"/>
            <a:ext cx="2562856" cy="268632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/>
          <a:srcRect l="5557" r="11950" b="18190"/>
          <a:stretch>
            <a:fillRect/>
          </a:stretch>
        </p:blipFill>
        <p:spPr>
          <a:xfrm>
            <a:off x="2934391" y="1468419"/>
            <a:ext cx="2885509" cy="252537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/>
          <a:srcRect l="5996" r="5996" b="14519"/>
          <a:stretch>
            <a:fillRect/>
          </a:stretch>
        </p:blipFill>
        <p:spPr>
          <a:xfrm>
            <a:off x="5826071" y="654050"/>
            <a:ext cx="3305240" cy="186772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148477" y="302786"/>
            <a:ext cx="3288655" cy="38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000000"/>
                </a:solidFill>
                <a:latin typeface="Open Sans Bold"/>
              </a:rPr>
              <a:t>Year 1 Autumn Term 1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96768" y="1945200"/>
            <a:ext cx="2200096" cy="18128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This term the children will attend Art lessons with </a:t>
            </a:r>
            <a:r>
              <a:rPr lang="en-US" sz="1400" dirty="0" err="1">
                <a:solidFill>
                  <a:srgbClr val="000000"/>
                </a:solidFill>
                <a:latin typeface="Open Sans"/>
              </a:rPr>
              <a:t>Mrs</a:t>
            </a:r>
            <a:r>
              <a:rPr lang="en-US" sz="1400" dirty="0">
                <a:solidFill>
                  <a:srgbClr val="000000"/>
                </a:solidFill>
                <a:latin typeface="Open Sans"/>
              </a:rPr>
              <a:t> Bedford in the new Art room.  The focus will be Spiral art.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876119" y="1129030"/>
            <a:ext cx="2138217" cy="542573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210061" y="1239269"/>
            <a:ext cx="1384013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AR</a:t>
            </a:r>
            <a:r>
              <a:rPr lang="en-US" sz="1800" dirty="0">
                <a:solidFill>
                  <a:srgbClr val="000000"/>
                </a:solidFill>
                <a:latin typeface="Open Sans Bold"/>
              </a:rPr>
              <a:t>T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3434556" y="1231313"/>
            <a:ext cx="2138217" cy="542573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910628" y="1327708"/>
            <a:ext cx="1201043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PSHE &amp; RE 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5747404" y="310992"/>
            <a:ext cx="3113807" cy="485885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5857549" y="408244"/>
            <a:ext cx="2823212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GEOGRAPHY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rcRect l="5557" r="24327" b="18190"/>
          <a:stretch>
            <a:fillRect/>
          </a:stretch>
        </p:blipFill>
        <p:spPr>
          <a:xfrm>
            <a:off x="8358118" y="3151064"/>
            <a:ext cx="2241292" cy="3237094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8365185" y="2746971"/>
            <a:ext cx="2138217" cy="947684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8147755" y="2880574"/>
            <a:ext cx="2694599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PE 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554800" y="4628405"/>
            <a:ext cx="1951756" cy="356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Open Sans"/>
              </a:rPr>
              <a:t>Add here 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184482" y="988659"/>
            <a:ext cx="2797975" cy="10690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In Geography, we will be learning about our school, including the immediate surrounding areas.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424605" y="3778250"/>
            <a:ext cx="1951756" cy="2928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400" b="1" u="sng" dirty="0">
                <a:solidFill>
                  <a:srgbClr val="000000"/>
                </a:solidFill>
                <a:latin typeface="Open Sans"/>
              </a:rPr>
              <a:t>PE</a:t>
            </a:r>
          </a:p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Wednesday – Tennis with Coach Ky</a:t>
            </a:r>
          </a:p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 Friday – Ball Skills  </a:t>
            </a:r>
            <a:r>
              <a:rPr lang="en-US" sz="1400" dirty="0" err="1">
                <a:solidFill>
                  <a:srgbClr val="000000"/>
                </a:solidFill>
                <a:latin typeface="Open Sans"/>
              </a:rPr>
              <a:t>Mrs</a:t>
            </a:r>
            <a:r>
              <a:rPr lang="en-US" sz="1400" dirty="0">
                <a:solidFill>
                  <a:srgbClr val="000000"/>
                </a:solidFill>
                <a:latin typeface="Open Sans"/>
              </a:rPr>
              <a:t> Doyle and Miss License</a:t>
            </a:r>
          </a:p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Wednesday – Forest School</a:t>
            </a:r>
          </a:p>
          <a:p>
            <a:pPr algn="ctr">
              <a:lnSpc>
                <a:spcPts val="2940"/>
              </a:lnSpc>
            </a:pPr>
            <a:endParaRPr lang="en-US" sz="1400" dirty="0">
              <a:solidFill>
                <a:srgbClr val="000000"/>
              </a:solidFill>
              <a:latin typeface="Open Sans"/>
            </a:endParaR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6022009" y="5594152"/>
            <a:ext cx="2138217" cy="542573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6587866" y="5700406"/>
            <a:ext cx="795040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MUSIC </a:t>
            </a:r>
          </a:p>
        </p:txBody>
      </p:sp>
      <p:pic>
        <p:nvPicPr>
          <p:cNvPr id="27" name="Picture 27"/>
          <p:cNvPicPr>
            <a:picLocks noChangeAspect="1"/>
          </p:cNvPicPr>
          <p:nvPr/>
        </p:nvPicPr>
        <p:blipFill>
          <a:blip r:embed="rId10"/>
          <a:srcRect l="5996" r="5996" b="14519"/>
          <a:stretch>
            <a:fillRect/>
          </a:stretch>
        </p:blipFill>
        <p:spPr>
          <a:xfrm>
            <a:off x="447122" y="4702447"/>
            <a:ext cx="2666076" cy="1867726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55099" y="4290860"/>
            <a:ext cx="2562856" cy="542573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207309" y="4385880"/>
            <a:ext cx="2445526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PHONICS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9"/>
          <a:srcRect l="8624" r="30543" b="18158"/>
          <a:stretch>
            <a:fillRect/>
          </a:stretch>
        </p:blipFill>
        <p:spPr>
          <a:xfrm>
            <a:off x="5956016" y="2720991"/>
            <a:ext cx="2228107" cy="2781127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6000962" y="2609288"/>
            <a:ext cx="2138217" cy="542573"/>
          </a:xfrm>
          <a:prstGeom prst="rect">
            <a:avLst/>
          </a:prstGeom>
        </p:spPr>
      </p:pic>
      <p:sp>
        <p:nvSpPr>
          <p:cNvPr id="32" name="TextBox 32"/>
          <p:cNvSpPr txBox="1"/>
          <p:nvPr/>
        </p:nvSpPr>
        <p:spPr>
          <a:xfrm>
            <a:off x="6455873" y="2708998"/>
            <a:ext cx="1119102" cy="3206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SCIENCE</a:t>
            </a:r>
          </a:p>
        </p:txBody>
      </p:sp>
      <p:pic>
        <p:nvPicPr>
          <p:cNvPr id="33" name="Picture 3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2900165" y="4735658"/>
            <a:ext cx="2562681" cy="2401563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2817654" y="4216796"/>
            <a:ext cx="2812100" cy="713571"/>
          </a:xfrm>
          <a:prstGeom prst="rect">
            <a:avLst/>
          </a:prstGeom>
        </p:spPr>
      </p:pic>
      <p:sp>
        <p:nvSpPr>
          <p:cNvPr id="35" name="TextBox 35"/>
          <p:cNvSpPr txBox="1"/>
          <p:nvPr/>
        </p:nvSpPr>
        <p:spPr>
          <a:xfrm>
            <a:off x="2918563" y="4421809"/>
            <a:ext cx="2530859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COMPUTING</a:t>
            </a:r>
          </a:p>
        </p:txBody>
      </p:sp>
      <p:pic>
        <p:nvPicPr>
          <p:cNvPr id="36" name="Picture 36"/>
          <p:cNvPicPr>
            <a:picLocks noChangeAspect="1"/>
          </p:cNvPicPr>
          <p:nvPr/>
        </p:nvPicPr>
        <p:blipFill>
          <a:blip r:embed="rId14"/>
          <a:srcRect l="10978" r="5044" b="4768"/>
          <a:stretch>
            <a:fillRect/>
          </a:stretch>
        </p:blipFill>
        <p:spPr>
          <a:xfrm>
            <a:off x="5147885" y="4252090"/>
            <a:ext cx="5469485" cy="3333821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404474" y="6014496"/>
            <a:ext cx="2926890" cy="1410565"/>
          </a:xfrm>
          <a:prstGeom prst="rect">
            <a:avLst/>
          </a:prstGeom>
        </p:spPr>
      </p:pic>
      <p:sp>
        <p:nvSpPr>
          <p:cNvPr id="38" name="TextBox 20"/>
          <p:cNvSpPr txBox="1"/>
          <p:nvPr/>
        </p:nvSpPr>
        <p:spPr>
          <a:xfrm>
            <a:off x="3471353" y="5033486"/>
            <a:ext cx="1951756" cy="325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.</a:t>
            </a:r>
          </a:p>
        </p:txBody>
      </p:sp>
      <p:sp>
        <p:nvSpPr>
          <p:cNvPr id="39" name="TextBox 20"/>
          <p:cNvSpPr txBox="1"/>
          <p:nvPr/>
        </p:nvSpPr>
        <p:spPr>
          <a:xfrm>
            <a:off x="2981193" y="1914597"/>
            <a:ext cx="2696995" cy="14409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In RE we will begin learning about Christianity including God, Christian traditions and celebrations.</a:t>
            </a:r>
          </a:p>
        </p:txBody>
      </p:sp>
      <p:sp>
        <p:nvSpPr>
          <p:cNvPr id="40" name="TextBox 20"/>
          <p:cNvSpPr txBox="1"/>
          <p:nvPr/>
        </p:nvSpPr>
        <p:spPr>
          <a:xfrm>
            <a:off x="6104970" y="3311455"/>
            <a:ext cx="1951756" cy="1440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Science this term is Animals.  We will be naming and grouping animals.</a:t>
            </a:r>
          </a:p>
        </p:txBody>
      </p:sp>
      <p:sp>
        <p:nvSpPr>
          <p:cNvPr id="41" name="TextBox 20"/>
          <p:cNvSpPr txBox="1"/>
          <p:nvPr/>
        </p:nvSpPr>
        <p:spPr>
          <a:xfrm>
            <a:off x="364623" y="4866404"/>
            <a:ext cx="2655227" cy="18128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Children will receive two phonics lessons a day.  The first will be a whole class lesson, followed later in the day by grouped reading and phonics</a:t>
            </a:r>
            <a:endParaRPr lang="en-US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53A25F-6EEC-4C23-8027-2D207899BE53}"/>
              </a:ext>
            </a:extLst>
          </p:cNvPr>
          <p:cNvSpPr txBox="1"/>
          <p:nvPr/>
        </p:nvSpPr>
        <p:spPr>
          <a:xfrm>
            <a:off x="5781982" y="6193162"/>
            <a:ext cx="2466883" cy="10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Pulse and rhythm. Children will be listening and clapping to beats.  </a:t>
            </a:r>
          </a:p>
        </p:txBody>
      </p:sp>
      <p:sp>
        <p:nvSpPr>
          <p:cNvPr id="44" name="TextBox 20">
            <a:extLst>
              <a:ext uri="{FF2B5EF4-FFF2-40B4-BE49-F238E27FC236}">
                <a16:creationId xmlns:a16="http://schemas.microsoft.com/office/drawing/2014/main" id="{EE759A86-BB7A-4789-9D58-4A85D784E954}"/>
              </a:ext>
            </a:extLst>
          </p:cNvPr>
          <p:cNvSpPr txBox="1"/>
          <p:nvPr/>
        </p:nvSpPr>
        <p:spPr>
          <a:xfrm>
            <a:off x="3193845" y="5113218"/>
            <a:ext cx="1951756" cy="1812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40"/>
              </a:lnSpc>
            </a:pPr>
            <a:r>
              <a:rPr lang="en-US" sz="1400" dirty="0">
                <a:solidFill>
                  <a:srgbClr val="000000"/>
                </a:solidFill>
                <a:latin typeface="Open Sans"/>
              </a:rPr>
              <a:t>In computing we will begin to explore the basic functions of a laptop and how to log in</a:t>
            </a:r>
            <a:endParaRPr lang="en-US" dirty="0">
              <a:solidFill>
                <a:srgbClr val="000000"/>
              </a:solidFill>
              <a:latin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6" ma:contentTypeDescription="Create a new document." ma:contentTypeScope="" ma:versionID="63ad826b2f611049f95b0a145ca2bd98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9f64721b46a52fac1f633d9e87292ff0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7B6EC8-A086-488C-8088-CE8D872CCE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62AA3E-9FA3-4DC6-8996-3DCC63F0D38E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f00701a2-7724-4efd-af13-a623fff13b57"/>
    <ds:schemaRef ds:uri="0ff44e97-233f-4fc8-9d97-fac65850ace2"/>
    <ds:schemaRef ds:uri="http://purl.org/dc/terms/"/>
    <ds:schemaRef ds:uri="8b33755d-08ae-413b-a6d7-2c8ef28c99bd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1B08152-22B9-4276-8F82-45FA88DF13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20201</TotalTime>
  <Words>431</Words>
  <Application>Microsoft Office PowerPoint</Application>
  <PresentationFormat>Custom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Open Sans Bold</vt:lpstr>
      <vt:lpstr>Arial</vt:lpstr>
      <vt:lpstr>Calibri</vt:lpstr>
      <vt:lpstr>Open Sans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Autumn Term 1</dc:title>
  <dc:creator>Serpin Childs</dc:creator>
  <cp:lastModifiedBy>Katie</cp:lastModifiedBy>
  <cp:revision>28</cp:revision>
  <cp:lastPrinted>2022-08-04T12:56:59Z</cp:lastPrinted>
  <dcterms:created xsi:type="dcterms:W3CDTF">2006-08-16T00:00:00Z</dcterms:created>
  <dcterms:modified xsi:type="dcterms:W3CDTF">2025-09-15T15:32:09Z</dcterms:modified>
  <dc:identifier>DAFISkYPPMo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</Properties>
</file>