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8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89478"/>
    <a:srgbClr val="103126"/>
    <a:srgbClr val="A5C4AF"/>
    <a:srgbClr val="BF1852"/>
    <a:srgbClr val="5A9AAC"/>
    <a:srgbClr val="E55D23"/>
    <a:srgbClr val="872E4D"/>
    <a:srgbClr val="42A9D2"/>
    <a:srgbClr val="F50A1D"/>
    <a:srgbClr val="AC2A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A406511-8D1C-3B0A-0EDB-A31FD9BC21E3}" v="2" dt="2024-03-17T17:47:27.661"/>
    <p1510:client id="{BC6F1FB7-28ED-E0E4-5986-F0DD1350FC2B}" v="1" dt="2024-03-17T17:36:11.41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129" autoAdjust="0"/>
    <p:restoredTop sz="94660"/>
  </p:normalViewPr>
  <p:slideViewPr>
    <p:cSldViewPr snapToGrid="0">
      <p:cViewPr varScale="1">
        <p:scale>
          <a:sx n="71" d="100"/>
          <a:sy n="71" d="100"/>
        </p:scale>
        <p:origin x="93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92B611-F9DD-466D-989C-6500D05DC3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64B5B5B-163D-4335-A650-62F3733436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B20065-F05E-4972-9BD8-2C54D760A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FF69A-D2F3-4C5A-83BA-6BCBADAC6443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81604E-9AEE-4D6B-A35A-C97A0E2DED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862174-9AF8-45DB-8120-93A1895A3C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5EAD6-26B1-41E7-B28A-30EDC0B1ED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9863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EB0F31-D1BC-4A00-9BC3-10CE3E31F6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190DED-A6B1-4B77-BA09-F7A45C37E1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9472E5-E2A0-4690-8F11-4D7025FE46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FF69A-D2F3-4C5A-83BA-6BCBADAC6443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39E587-5FF9-416D-B5C7-80CBF88028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4D84BA-52A1-46F9-88C1-2BCECBFB8D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5EAD6-26B1-41E7-B28A-30EDC0B1ED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92153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BC11DE-D6E5-4398-BD09-AD64A2EF5F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D54651-962A-4B06-890C-1D3237E514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DAE15C-46FB-4462-B30F-DD86FC2FB0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FF69A-D2F3-4C5A-83BA-6BCBADAC6443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5BC22F-6AD5-4FDA-9531-A4218B5CA7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2D9F7B-E684-4D18-8711-E7352C2950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5EAD6-26B1-41E7-B28A-30EDC0B1ED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72314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3C07E7-AE8B-4622-9CDF-EA9F5246B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3F4CF3-6498-482D-9771-8A85A07314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F7B2B6-1475-420F-BEBD-855A6DE7D1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0ECFE40-BBF3-4801-A8D0-C308E13FB0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FF69A-D2F3-4C5A-83BA-6BCBADAC6443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0A192E-1A12-4CDF-A713-6B68070DA7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9C1E6C-72D4-49BF-AA8A-3ACF927809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5EAD6-26B1-41E7-B28A-30EDC0B1ED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67528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83D104-2B59-400A-922D-BBA4AB42DE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66ACD3-7093-46D4-BA5B-87997DAD7D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26EFD6-5186-4EBD-BBA2-F7C62A42A9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EB5871-BBC1-4E1C-B43E-D41DEA4BCA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CA32DD5-7E71-4E81-855A-A5119E7B97F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168A4CC-1A4A-4228-8AA3-5CFE90771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FF69A-D2F3-4C5A-83BA-6BCBADAC6443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0CE0936-57CB-4BE1-ABF2-421CC92ABC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8741785-EE99-4719-9DF9-57A6456E0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5EAD6-26B1-41E7-B28A-30EDC0B1ED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81624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2A3AFE-0232-47AC-B9AA-67EACBEC36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D06162-CF48-4A08-9A1A-174FCE2B57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FF69A-D2F3-4C5A-83BA-6BCBADAC6443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BB5FD5A-F4F5-4836-BB4B-DEEC224F8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5C403B-6089-4A70-ACDE-F783F203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5EAD6-26B1-41E7-B28A-30EDC0B1ED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31515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15E42C9-2B22-491C-B55C-A8FB32CF65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FF69A-D2F3-4C5A-83BA-6BCBADAC6443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66A3C11-1E05-493D-B09C-252FF3BD1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3A8AFF-C7F5-40FE-BD23-FA4B1B1A97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5EAD6-26B1-41E7-B28A-30EDC0B1ED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5054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92FE1-6184-4CB9-8E16-88C5E5163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6ED838-A95F-4113-9C71-C5B195C76E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B45BEC-815C-45A6-A3D3-4D141D5BD2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40B1E5-B3EC-4AA0-9539-51EA66CC06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FF69A-D2F3-4C5A-83BA-6BCBADAC6443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BE9732-89BB-4991-A4B9-0E5D9EF668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F88FD9-4D3C-489D-B783-CE99A6FC47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5EAD6-26B1-41E7-B28A-30EDC0B1ED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50641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744AC3-AF7A-4212-9318-7AFE7CEE1D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9F46732-6681-461D-8B6F-C82664F41E8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FDC551E-E94E-4113-BE96-1E7F90D43D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EF92860-1745-42DD-94D7-15410D2DEC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FF69A-D2F3-4C5A-83BA-6BCBADAC6443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F77C29-DB5D-47DB-AAF3-4348A1E6F6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BA6161-A422-42DB-AAC5-6B65E19FE0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5EAD6-26B1-41E7-B28A-30EDC0B1ED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98836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0EC68D-70E9-4B39-910B-740CE5258F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FA8E1E-11BE-4A07-86E7-054ABF0FC9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84A90E-BC8E-4596-A1F4-E47E588146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FF69A-D2F3-4C5A-83BA-6BCBADAC6443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200CEB-DF67-4D56-8CE0-1A79A82F9E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511D2E-03F6-4DEF-AE8A-2AB62A297D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5EAD6-26B1-41E7-B28A-30EDC0B1ED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8158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C523319-7EA7-44A8-BA72-683020FFAF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FD197F-034C-42E0-897A-71CBCF90DE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D8068A-014C-4DC1-B8F4-FC2B4F1C56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FF69A-D2F3-4C5A-83BA-6BCBADAC6443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62C28B-42D6-40DC-ABF5-D2690788CE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A5E3B7-D264-4F39-9B85-F4E87EC43C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5EAD6-26B1-41E7-B28A-30EDC0B1ED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0328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936F0F-B338-4F21-9686-A8F369369B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CCFC29-62E1-4691-A130-28C6FC61CC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A7A61F-3965-488F-8C04-DECF4E92B7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2FF69A-D2F3-4C5A-83BA-6BCBADAC6443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B80153-E08F-4725-A063-0EF354286C9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26AB98-1AB0-46B7-A032-EA84E2157B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25EAD6-26B1-41E7-B28A-30EDC0B1ED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621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C58A5AD7-816A-40AA-A1EF-42BC5FBDAA37}"/>
              </a:ext>
            </a:extLst>
          </p:cNvPr>
          <p:cNvSpPr/>
          <p:nvPr/>
        </p:nvSpPr>
        <p:spPr>
          <a:xfrm>
            <a:off x="219663" y="234842"/>
            <a:ext cx="11648093" cy="973507"/>
          </a:xfrm>
          <a:prstGeom prst="roundRect">
            <a:avLst>
              <a:gd name="adj" fmla="val 42842"/>
            </a:avLst>
          </a:prstGeom>
          <a:solidFill>
            <a:srgbClr val="A5C4AF"/>
          </a:solidFill>
          <a:ln>
            <a:solidFill>
              <a:srgbClr val="10312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b="1" dirty="0">
                <a:latin typeface="OpenDyslexic" pitchFamily="2" charset="0"/>
                <a:ea typeface="OpenDyslexic" pitchFamily="2" charset="0"/>
                <a:cs typeface="OpenDyslexic" pitchFamily="2" charset="0"/>
              </a:rPr>
              <a:t>Year 2 – Term 6 – Book Warmer</a:t>
            </a:r>
          </a:p>
          <a:p>
            <a:pPr algn="ctr"/>
            <a:r>
              <a:rPr lang="en-GB" b="1" dirty="0">
                <a:latin typeface="OpenDyslexic" pitchFamily="2" charset="0"/>
                <a:ea typeface="OpenDyslexic" pitchFamily="2" charset="0"/>
                <a:cs typeface="OpenDyslexic" pitchFamily="2" charset="0"/>
              </a:rPr>
              <a:t>‘The Wild Robot’– By Peter Brown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5F266C0-5E6E-45BC-AB37-81F095CECF23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48" r="11366"/>
          <a:stretch/>
        </p:blipFill>
        <p:spPr bwMode="auto">
          <a:xfrm>
            <a:off x="299315" y="268910"/>
            <a:ext cx="904677" cy="90537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AD1E5E4-1C2D-42B2-9BAC-C7DBBCDEB5B5}"/>
              </a:ext>
            </a:extLst>
          </p:cNvPr>
          <p:cNvSpPr txBox="1"/>
          <p:nvPr/>
        </p:nvSpPr>
        <p:spPr>
          <a:xfrm>
            <a:off x="-34700" y="4608312"/>
            <a:ext cx="27070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latin typeface="OpenDyslexic" pitchFamily="2" charset="0"/>
                <a:ea typeface="OpenDyslexic" pitchFamily="2" charset="0"/>
                <a:cs typeface="OpenDyslexic" pitchFamily="2" charset="0"/>
              </a:rPr>
              <a:t>Our theme this term: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865B518E-A645-4897-B9DC-7CA6684A06D5}"/>
              </a:ext>
            </a:extLst>
          </p:cNvPr>
          <p:cNvSpPr/>
          <p:nvPr/>
        </p:nvSpPr>
        <p:spPr>
          <a:xfrm>
            <a:off x="44889" y="4995929"/>
            <a:ext cx="2559415" cy="425090"/>
          </a:xfrm>
          <a:prstGeom prst="ellipse">
            <a:avLst/>
          </a:prstGeom>
          <a:solidFill>
            <a:srgbClr val="589478"/>
          </a:solidFill>
          <a:ln>
            <a:solidFill>
              <a:srgbClr val="10312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200" b="1" dirty="0">
                <a:latin typeface="OpenDyslexic" pitchFamily="2" charset="0"/>
                <a:ea typeface="OpenDyslexic" pitchFamily="2" charset="0"/>
                <a:cs typeface="OpenDyslexic" pitchFamily="2" charset="0"/>
              </a:rPr>
              <a:t>Health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C6AEBB96-60EB-4B56-B8C7-88F9C726F493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48" r="11366"/>
          <a:stretch/>
        </p:blipFill>
        <p:spPr bwMode="auto">
          <a:xfrm>
            <a:off x="10889826" y="268910"/>
            <a:ext cx="904677" cy="90537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C151FEAD-E9D2-4029-ADFF-4AB24186425C}"/>
              </a:ext>
            </a:extLst>
          </p:cNvPr>
          <p:cNvSpPr/>
          <p:nvPr/>
        </p:nvSpPr>
        <p:spPr>
          <a:xfrm>
            <a:off x="8205157" y="3420013"/>
            <a:ext cx="3240087" cy="3294010"/>
          </a:xfrm>
          <a:prstGeom prst="roundRect">
            <a:avLst>
              <a:gd name="adj" fmla="val 10615"/>
            </a:avLst>
          </a:prstGeom>
          <a:solidFill>
            <a:srgbClr val="A5C4AF"/>
          </a:solidFill>
          <a:ln>
            <a:solidFill>
              <a:srgbClr val="10312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 sz="1600" dirty="0">
              <a:cs typeface="Calibri"/>
            </a:endParaRP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5AB19C1E-8D16-4E07-A408-2F57EB17864E}"/>
              </a:ext>
            </a:extLst>
          </p:cNvPr>
          <p:cNvSpPr/>
          <p:nvPr/>
        </p:nvSpPr>
        <p:spPr>
          <a:xfrm>
            <a:off x="6782783" y="1292281"/>
            <a:ext cx="5298848" cy="2015389"/>
          </a:xfrm>
          <a:prstGeom prst="roundRect">
            <a:avLst>
              <a:gd name="adj" fmla="val 10615"/>
            </a:avLst>
          </a:prstGeom>
          <a:solidFill>
            <a:srgbClr val="A5C4AF"/>
          </a:solidFill>
          <a:ln>
            <a:solidFill>
              <a:srgbClr val="10312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400" dirty="0">
                <a:latin typeface="OpenDyslexic" pitchFamily="2" charset="0"/>
                <a:ea typeface="OpenDyslexic" pitchFamily="2" charset="0"/>
                <a:cs typeface="OpenDyslexic" pitchFamily="2" charset="0"/>
              </a:rPr>
              <a:t>Here are some more of ‘The Wild Robot’ stories:</a:t>
            </a:r>
          </a:p>
          <a:p>
            <a:pPr algn="ctr"/>
            <a:endParaRPr lang="en-GB" sz="1600" dirty="0"/>
          </a:p>
          <a:p>
            <a:pPr algn="ctr"/>
            <a:endParaRPr lang="en-GB" sz="1600" dirty="0"/>
          </a:p>
          <a:p>
            <a:pPr algn="ctr"/>
            <a:endParaRPr lang="en-GB" sz="1600" dirty="0"/>
          </a:p>
          <a:p>
            <a:pPr algn="ctr"/>
            <a:endParaRPr lang="en-GB" sz="1600" dirty="0"/>
          </a:p>
          <a:p>
            <a:pPr algn="ctr"/>
            <a:endParaRPr lang="en-GB" sz="1600" dirty="0"/>
          </a:p>
          <a:p>
            <a:pPr algn="ctr"/>
            <a:endParaRPr lang="en-GB" sz="1600" dirty="0"/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277D3FCF-9DE8-460B-8279-5EB959A3C7C8}"/>
              </a:ext>
            </a:extLst>
          </p:cNvPr>
          <p:cNvSpPr/>
          <p:nvPr/>
        </p:nvSpPr>
        <p:spPr>
          <a:xfrm>
            <a:off x="2712335" y="1417464"/>
            <a:ext cx="3956985" cy="2267438"/>
          </a:xfrm>
          <a:prstGeom prst="roundRect">
            <a:avLst>
              <a:gd name="adj" fmla="val 10615"/>
            </a:avLst>
          </a:prstGeom>
          <a:solidFill>
            <a:srgbClr val="A5C4AF"/>
          </a:solidFill>
          <a:ln>
            <a:solidFill>
              <a:srgbClr val="10312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66A8AEDA-DC2F-4437-9920-D47A7A9FA09B}"/>
              </a:ext>
            </a:extLst>
          </p:cNvPr>
          <p:cNvSpPr/>
          <p:nvPr/>
        </p:nvSpPr>
        <p:spPr>
          <a:xfrm>
            <a:off x="2740304" y="4746812"/>
            <a:ext cx="4170083" cy="1967211"/>
          </a:xfrm>
          <a:prstGeom prst="roundRect">
            <a:avLst>
              <a:gd name="adj" fmla="val 10615"/>
            </a:avLst>
          </a:prstGeom>
          <a:solidFill>
            <a:srgbClr val="A5C4AF"/>
          </a:solidFill>
          <a:ln>
            <a:solidFill>
              <a:srgbClr val="10312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D108DF0-114C-44C5-8340-14CCABAFE4F0}"/>
              </a:ext>
            </a:extLst>
          </p:cNvPr>
          <p:cNvSpPr txBox="1"/>
          <p:nvPr/>
        </p:nvSpPr>
        <p:spPr>
          <a:xfrm>
            <a:off x="2726966" y="1543924"/>
            <a:ext cx="3833558" cy="195438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100" b="0" i="0" u="none" strike="noStrike" dirty="0">
                <a:solidFill>
                  <a:schemeClr val="bg1"/>
                </a:solidFill>
                <a:effectLst/>
                <a:latin typeface="OpenDyslexic" pitchFamily="2" charset="0"/>
                <a:ea typeface="OpenDyslexic" pitchFamily="2" charset="0"/>
                <a:cs typeface="OpenDyslexic" pitchFamily="2" charset="0"/>
              </a:rPr>
              <a:t>When robot Roz opens her eyes for the first time, she discovers that she is alone on a remote, wild island. She has no idea how she got there or what her purpose is – but she knows she needs to survive. But as Roz slowly befriends the animals, the island starts to feel like home – until, one day, her mysterious past comes back to haunt her.</a:t>
            </a:r>
            <a:endParaRPr lang="en-US" sz="1100" b="1" dirty="0">
              <a:solidFill>
                <a:schemeClr val="bg1"/>
              </a:solidFill>
              <a:latin typeface="OpenDyslexic" pitchFamily="2" charset="0"/>
              <a:ea typeface="OpenDyslexic" pitchFamily="2" charset="0"/>
              <a:cs typeface="OpenDyslexic" pitchFamily="2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70D0962-2E96-46D7-BB40-EF275CC6171F}"/>
              </a:ext>
            </a:extLst>
          </p:cNvPr>
          <p:cNvSpPr txBox="1"/>
          <p:nvPr/>
        </p:nvSpPr>
        <p:spPr>
          <a:xfrm>
            <a:off x="2905151" y="4872289"/>
            <a:ext cx="3840388" cy="212365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200" u="sng" dirty="0">
                <a:solidFill>
                  <a:schemeClr val="bg1"/>
                </a:solidFill>
                <a:latin typeface="OpenDyslexic" pitchFamily="2" charset="0"/>
                <a:ea typeface="OpenDyslexic" pitchFamily="2" charset="0"/>
                <a:cs typeface="OpenDyslexic" pitchFamily="2" charset="0"/>
              </a:rPr>
              <a:t>Challenge!</a:t>
            </a:r>
          </a:p>
          <a:p>
            <a:pPr algn="ctr"/>
            <a:endParaRPr lang="en-GB" sz="1200" dirty="0">
              <a:solidFill>
                <a:schemeClr val="bg1"/>
              </a:solidFill>
              <a:latin typeface="OpenDyslexic" pitchFamily="2" charset="0"/>
              <a:ea typeface="OpenDyslexic" pitchFamily="2" charset="0"/>
              <a:cs typeface="OpenDyslexic" pitchFamily="2" charset="0"/>
            </a:endParaRPr>
          </a:p>
          <a:p>
            <a:pPr algn="ctr"/>
            <a:r>
              <a:rPr lang="en-GB" sz="1200" dirty="0">
                <a:solidFill>
                  <a:schemeClr val="bg1"/>
                </a:solidFill>
                <a:latin typeface="OpenDyslexic" pitchFamily="2" charset="0"/>
                <a:ea typeface="OpenDyslexic" pitchFamily="2" charset="0"/>
                <a:cs typeface="OpenDyslexic" pitchFamily="2" charset="0"/>
              </a:rPr>
              <a:t>Have a look at the front cover of the book.</a:t>
            </a:r>
          </a:p>
          <a:p>
            <a:pPr algn="ctr"/>
            <a:endParaRPr lang="en-GB" sz="1200" dirty="0">
              <a:solidFill>
                <a:schemeClr val="bg1"/>
              </a:solidFill>
              <a:latin typeface="OpenDyslexic" pitchFamily="2" charset="0"/>
              <a:ea typeface="OpenDyslexic" pitchFamily="2" charset="0"/>
              <a:cs typeface="OpenDyslexic" pitchFamily="2" charset="0"/>
            </a:endParaRPr>
          </a:p>
          <a:p>
            <a:pPr algn="ctr"/>
            <a:r>
              <a:rPr lang="en-GB" sz="1200" dirty="0">
                <a:solidFill>
                  <a:schemeClr val="bg1"/>
                </a:solidFill>
                <a:latin typeface="OpenDyslexic" pitchFamily="2" charset="0"/>
                <a:ea typeface="OpenDyslexic" pitchFamily="2" charset="0"/>
                <a:cs typeface="OpenDyslexic" pitchFamily="2" charset="0"/>
              </a:rPr>
              <a:t>Can you make a </a:t>
            </a:r>
            <a:r>
              <a:rPr lang="en-GB" sz="1200" u="sng" dirty="0">
                <a:solidFill>
                  <a:schemeClr val="bg1"/>
                </a:solidFill>
                <a:latin typeface="OpenDyslexic" pitchFamily="2" charset="0"/>
                <a:ea typeface="OpenDyslexic" pitchFamily="2" charset="0"/>
                <a:cs typeface="OpenDyslexic" pitchFamily="2" charset="0"/>
              </a:rPr>
              <a:t>prediction</a:t>
            </a:r>
            <a:r>
              <a:rPr lang="en-GB" sz="1200" dirty="0">
                <a:solidFill>
                  <a:schemeClr val="bg1"/>
                </a:solidFill>
                <a:latin typeface="OpenDyslexic" pitchFamily="2" charset="0"/>
                <a:ea typeface="OpenDyslexic" pitchFamily="2" charset="0"/>
                <a:cs typeface="OpenDyslexic" pitchFamily="2" charset="0"/>
              </a:rPr>
              <a:t> about what this story will be about, using the title and front cover of the book?</a:t>
            </a:r>
          </a:p>
          <a:p>
            <a:pPr algn="ctr"/>
            <a:endParaRPr lang="en-GB" sz="1200" u="sng" dirty="0">
              <a:solidFill>
                <a:schemeClr val="bg1"/>
              </a:solidFill>
              <a:latin typeface="OpenDyslexic" pitchFamily="2" charset="0"/>
              <a:ea typeface="OpenDyslexic" pitchFamily="2" charset="0"/>
              <a:cs typeface="OpenDyslexic" pitchFamily="2" charset="0"/>
            </a:endParaRPr>
          </a:p>
          <a:p>
            <a:pPr algn="ctr"/>
            <a:endParaRPr lang="en-GB" sz="1200" dirty="0">
              <a:solidFill>
                <a:schemeClr val="bg1"/>
              </a:solidFill>
              <a:latin typeface="OpenDyslexic" pitchFamily="2" charset="0"/>
              <a:ea typeface="OpenDyslexic" pitchFamily="2" charset="0"/>
              <a:cs typeface="OpenDyslexic" pitchFamily="2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4C1353B-CECB-44DD-BEEA-9B76574E8797}"/>
              </a:ext>
            </a:extLst>
          </p:cNvPr>
          <p:cNvSpPr/>
          <p:nvPr/>
        </p:nvSpPr>
        <p:spPr>
          <a:xfrm>
            <a:off x="9333956" y="3195496"/>
            <a:ext cx="2302789" cy="2293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9000"/>
              </a:lnSpc>
              <a:spcAft>
                <a:spcPts val="600"/>
              </a:spcAft>
            </a:pPr>
            <a:r>
              <a:rPr lang="en-GB" sz="800" kern="1400" dirty="0">
                <a:solidFill>
                  <a:srgbClr val="000000"/>
                </a:solidFill>
                <a:latin typeface="CCW Cursive Writing 1" panose="03050602040000000000" pitchFamily="66" charset="0"/>
              </a:rPr>
              <a:t> </a:t>
            </a:r>
            <a:endParaRPr lang="en-GB" sz="800" kern="1400" dirty="0">
              <a:ln>
                <a:noFill/>
              </a:ln>
              <a:solidFill>
                <a:srgbClr val="000000"/>
              </a:solidFill>
              <a:effectLst/>
              <a:latin typeface="CCW Cursive Writing 1" panose="03050602040000000000" pitchFamily="66" charset="0"/>
            </a:endParaRP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C4BF4298-CA97-76FA-5AE8-79B18794BE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6090" y="3380128"/>
            <a:ext cx="1011244" cy="900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>
            <a:extLst>
              <a:ext uri="{FF2B5EF4-FFF2-40B4-BE49-F238E27FC236}">
                <a16:creationId xmlns:a16="http://schemas.microsoft.com/office/drawing/2014/main" id="{CBACC640-B5B0-4B63-3CF7-8A42E0F82E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5005" y="3729104"/>
            <a:ext cx="1261952" cy="973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39E6C6EC-232F-424C-AA94-3F4A46664EA3}"/>
              </a:ext>
            </a:extLst>
          </p:cNvPr>
          <p:cNvSpPr/>
          <p:nvPr/>
        </p:nvSpPr>
        <p:spPr>
          <a:xfrm>
            <a:off x="3692326" y="3785168"/>
            <a:ext cx="3240087" cy="828993"/>
          </a:xfrm>
          <a:prstGeom prst="roundRect">
            <a:avLst>
              <a:gd name="adj" fmla="val 10615"/>
            </a:avLst>
          </a:prstGeom>
          <a:solidFill>
            <a:srgbClr val="589478"/>
          </a:solidFill>
          <a:ln>
            <a:solidFill>
              <a:srgbClr val="10312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bg1"/>
                </a:solidFill>
                <a:latin typeface="OpenDyslexic" pitchFamily="2" charset="0"/>
                <a:ea typeface="OpenDyslexic" pitchFamily="2" charset="0"/>
                <a:cs typeface="OpenDyslexic" pitchFamily="2" charset="0"/>
              </a:rPr>
              <a:t>Roz slowly befriends the animals on the island. Can you find out what ‘befriends’ means?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3914292-7396-1BAC-2D5D-74EA880F2C6A}"/>
              </a:ext>
            </a:extLst>
          </p:cNvPr>
          <p:cNvSpPr txBox="1"/>
          <p:nvPr/>
        </p:nvSpPr>
        <p:spPr>
          <a:xfrm>
            <a:off x="8336616" y="3464739"/>
            <a:ext cx="2993252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200" dirty="0">
                <a:solidFill>
                  <a:schemeClr val="bg1"/>
                </a:solidFill>
                <a:latin typeface="OpenDyslexic" pitchFamily="2" charset="0"/>
                <a:ea typeface="OpenDyslexic" pitchFamily="2" charset="0"/>
                <a:cs typeface="OpenDyslexic" pitchFamily="2" charset="0"/>
              </a:rPr>
              <a:t>At the start of the story, only 5 crates from a cargo ship remain, floating in the ocean.</a:t>
            </a:r>
          </a:p>
          <a:p>
            <a:pPr algn="ctr"/>
            <a:endParaRPr lang="en-US" sz="1200" dirty="0">
              <a:solidFill>
                <a:schemeClr val="bg1"/>
              </a:solidFill>
              <a:latin typeface="OpenDyslexic" pitchFamily="2" charset="0"/>
              <a:ea typeface="OpenDyslexic" pitchFamily="2" charset="0"/>
              <a:cs typeface="OpenDyslexic" pitchFamily="2" charset="0"/>
            </a:endParaRPr>
          </a:p>
          <a:p>
            <a:pPr algn="ctr"/>
            <a:r>
              <a:rPr lang="en-US" sz="1200" dirty="0">
                <a:solidFill>
                  <a:schemeClr val="bg1"/>
                </a:solidFill>
                <a:latin typeface="OpenDyslexic" pitchFamily="2" charset="0"/>
                <a:ea typeface="OpenDyslexic" pitchFamily="2" charset="0"/>
                <a:cs typeface="OpenDyslexic" pitchFamily="2" charset="0"/>
              </a:rPr>
              <a:t>Each crate contains a robot.</a:t>
            </a:r>
          </a:p>
          <a:p>
            <a:pPr algn="ctr"/>
            <a:endParaRPr lang="en-US" sz="1200" dirty="0">
              <a:solidFill>
                <a:schemeClr val="bg1"/>
              </a:solidFill>
              <a:latin typeface="OpenDyslexic" pitchFamily="2" charset="0"/>
              <a:ea typeface="OpenDyslexic" pitchFamily="2" charset="0"/>
              <a:cs typeface="OpenDyslexic" pitchFamily="2" charset="0"/>
            </a:endParaRPr>
          </a:p>
          <a:p>
            <a:pPr algn="ctr"/>
            <a:endParaRPr lang="en-US" sz="1200" dirty="0">
              <a:solidFill>
                <a:schemeClr val="bg1"/>
              </a:solidFill>
              <a:latin typeface="OpenDyslexic" pitchFamily="2" charset="0"/>
              <a:ea typeface="OpenDyslexic" pitchFamily="2" charset="0"/>
              <a:cs typeface="OpenDyslexic" pitchFamily="2" charset="0"/>
            </a:endParaRPr>
          </a:p>
          <a:p>
            <a:pPr algn="ctr"/>
            <a:r>
              <a:rPr lang="en-US" sz="1200" dirty="0">
                <a:solidFill>
                  <a:schemeClr val="bg1"/>
                </a:solidFill>
                <a:latin typeface="OpenDyslexic" pitchFamily="2" charset="0"/>
                <a:ea typeface="OpenDyslexic" pitchFamily="2" charset="0"/>
                <a:cs typeface="OpenDyslexic" pitchFamily="2" charset="0"/>
              </a:rPr>
              <a:t>Can you design your own robot and the island it would live on?</a:t>
            </a:r>
          </a:p>
          <a:p>
            <a:pPr algn="ctr"/>
            <a:endParaRPr lang="en-US" sz="1200" dirty="0">
              <a:solidFill>
                <a:schemeClr val="bg1"/>
              </a:solidFill>
              <a:latin typeface="OpenDyslexic" pitchFamily="2" charset="0"/>
              <a:ea typeface="OpenDyslexic" pitchFamily="2" charset="0"/>
              <a:cs typeface="OpenDyslexic" pitchFamily="2" charset="0"/>
            </a:endParaRPr>
          </a:p>
          <a:p>
            <a:pPr algn="ctr"/>
            <a:r>
              <a:rPr lang="en-US" sz="1200" dirty="0">
                <a:solidFill>
                  <a:schemeClr val="bg1"/>
                </a:solidFill>
                <a:latin typeface="OpenDyslexic" pitchFamily="2" charset="0"/>
                <a:ea typeface="OpenDyslexic" pitchFamily="2" charset="0"/>
                <a:cs typeface="OpenDyslexic" pitchFamily="2" charset="0"/>
              </a:rPr>
              <a:t>Use adjectives to help you describe.</a:t>
            </a:r>
          </a:p>
        </p:txBody>
      </p:sp>
      <p:pic>
        <p:nvPicPr>
          <p:cNvPr id="1026" name="Picture 2" descr="Image of The Wild Robot: Now a major DreamWorks animation!">
            <a:extLst>
              <a:ext uri="{FF2B5EF4-FFF2-40B4-BE49-F238E27FC236}">
                <a16:creationId xmlns:a16="http://schemas.microsoft.com/office/drawing/2014/main" id="{76CAE812-E644-BAAC-2060-4276130641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856" y="1543924"/>
            <a:ext cx="1995421" cy="2898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4">
            <a:extLst>
              <a:ext uri="{FF2B5EF4-FFF2-40B4-BE49-F238E27FC236}">
                <a16:creationId xmlns:a16="http://schemas.microsoft.com/office/drawing/2014/main" id="{3735E546-84BC-341B-4525-568310570C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0263" y="1835742"/>
            <a:ext cx="953663" cy="1388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E228ECEE-F3DE-AC0C-0C8D-4CCBA42943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9115" y="1828112"/>
            <a:ext cx="953663" cy="1396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The Wild Robot (2016) by Peter Brown ...">
            <a:extLst>
              <a:ext uri="{FF2B5EF4-FFF2-40B4-BE49-F238E27FC236}">
                <a16:creationId xmlns:a16="http://schemas.microsoft.com/office/drawing/2014/main" id="{7960C0CD-DF5E-7026-973F-BE3277DC050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08" t="7437" r="8294" b="7052"/>
          <a:stretch/>
        </p:blipFill>
        <p:spPr bwMode="auto">
          <a:xfrm>
            <a:off x="7001046" y="4678686"/>
            <a:ext cx="1010087" cy="1512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Premium Vector | Cartoon health concept card poster vector">
            <a:extLst>
              <a:ext uri="{FF2B5EF4-FFF2-40B4-BE49-F238E27FC236}">
                <a16:creationId xmlns:a16="http://schemas.microsoft.com/office/drawing/2014/main" id="{E35BB6B0-863F-98BE-D4FB-DB49D1F4EA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56" y="5531637"/>
            <a:ext cx="1185598" cy="1185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13216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65100DCEBB45F418B92013B39796FB7" ma:contentTypeVersion="19" ma:contentTypeDescription="Create a new document." ma:contentTypeScope="" ma:versionID="97ecbcbffc07806b3948d9dd29a861d3">
  <xsd:schema xmlns:xsd="http://www.w3.org/2001/XMLSchema" xmlns:xs="http://www.w3.org/2001/XMLSchema" xmlns:p="http://schemas.microsoft.com/office/2006/metadata/properties" xmlns:ns2="f00701a2-7724-4efd-af13-a623fff13b57" xmlns:ns3="0ff44e97-233f-4fc8-9d97-fac65850ace2" xmlns:ns4="8b33755d-08ae-413b-a6d7-2c8ef28c99bd" targetNamespace="http://schemas.microsoft.com/office/2006/metadata/properties" ma:root="true" ma:fieldsID="f18579ec8fee7605db449bde7ccdc298" ns2:_="" ns3:_="" ns4:_="">
    <xsd:import namespace="f00701a2-7724-4efd-af13-a623fff13b57"/>
    <xsd:import namespace="0ff44e97-233f-4fc8-9d97-fac65850ace2"/>
    <xsd:import namespace="8b33755d-08ae-413b-a6d7-2c8ef28c99b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4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00701a2-7724-4efd-af13-a623fff13b5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8422a0c0-09fb-454b-a86e-287da879bba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f44e97-233f-4fc8-9d97-fac65850ace2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33755d-08ae-413b-a6d7-2c8ef28c99bd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fe55b9c5-c8d0-4845-bec5-b52a093863a3}" ma:internalName="TaxCatchAll" ma:showField="CatchAllData" ma:web="8b33755d-08ae-413b-a6d7-2c8ef28c99b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b33755d-08ae-413b-a6d7-2c8ef28c99bd" xsi:nil="true"/>
    <lcf76f155ced4ddcb4097134ff3c332f xmlns="f00701a2-7724-4efd-af13-a623fff13b5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15AA4A43-4C7A-4202-BF99-556A65C7702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00701a2-7724-4efd-af13-a623fff13b57"/>
    <ds:schemaRef ds:uri="0ff44e97-233f-4fc8-9d97-fac65850ace2"/>
    <ds:schemaRef ds:uri="8b33755d-08ae-413b-a6d7-2c8ef28c99b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10C97E5-DB45-43B0-8046-6E5A63241E9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3A1BBA0-BE00-4E5B-85C4-8F5F08387172}">
  <ds:schemaRefs>
    <ds:schemaRef ds:uri="http://purl.org/dc/elements/1.1/"/>
    <ds:schemaRef ds:uri="f00701a2-7724-4efd-af13-a623fff13b57"/>
    <ds:schemaRef ds:uri="0ff44e97-233f-4fc8-9d97-fac65850ace2"/>
    <ds:schemaRef ds:uri="8b33755d-08ae-413b-a6d7-2c8ef28c99bd"/>
    <ds:schemaRef ds:uri="http://purl.org/dc/terms/"/>
    <ds:schemaRef ds:uri="http://schemas.microsoft.com/office/infopath/2007/PartnerControls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3881</TotalTime>
  <Words>214</Words>
  <Application>Microsoft Office PowerPoint</Application>
  <PresentationFormat>Widescreen</PresentationFormat>
  <Paragraphs>25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CCW Cursive Writing 1</vt:lpstr>
      <vt:lpstr>OpenDyslexic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Holly Barker</dc:creator>
  <cp:lastModifiedBy>Karen Edwards</cp:lastModifiedBy>
  <cp:revision>226</cp:revision>
  <dcterms:created xsi:type="dcterms:W3CDTF">2023-06-12T20:54:15Z</dcterms:created>
  <dcterms:modified xsi:type="dcterms:W3CDTF">2026-05-21T16:11:41Z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0x010100065100DCEBB45F418B92013B39796FB7</vt:lpwstr>
  </property>
  <property fmtid="{D5CDD505-2E9C-101B-9397-08002B2CF9AE}" pid="3" name="MediaServiceImageTags">
    <vt:lpwstr/>
  </property>
</Properties>
</file>