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62" r:id="rId5"/>
    <p:sldId id="263" r:id="rId6"/>
  </p:sldIdLst>
  <p:sldSz cx="10693400" cy="7556500"/>
  <p:notesSz cx="6858000" cy="9144000"/>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
      <p:font typeface="Roboto" panose="02000000000000000000" pitchFamily="2"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5AA7D3-0D02-91CB-8684-4677B6AFFC38}" v="44" dt="2026-02-10T11:41:14.552"/>
    <p1510:client id="{6D4823FF-DD84-794C-1D07-47058A6C64C8}" v="12" dt="2026-02-11T11:34:18.1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1" d="100"/>
          <a:sy n="61" d="100"/>
        </p:scale>
        <p:origin x="1362"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font" Target="fonts/font12.fntdata"/><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font" Target="fonts/font11.fntdata"/><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font" Target="fonts/font1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font" Target="fonts/font9.fntdata"/><Relationship Id="rId23" Type="http://schemas.openxmlformats.org/officeDocument/2006/relationships/theme" Target="theme/theme1.xml"/><Relationship Id="rId10" Type="http://schemas.openxmlformats.org/officeDocument/2006/relationships/font" Target="fonts/font4.fntdata"/><Relationship Id="rId19"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6.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276" t="1467" r="4236" b="1553"/>
          <a:stretch>
            <a:fillRect/>
          </a:stretch>
        </p:blipFill>
        <p:spPr>
          <a:xfrm>
            <a:off x="0" y="0"/>
            <a:ext cx="10693400" cy="7556500"/>
          </a:xfrm>
          <a:prstGeom prst="rect">
            <a:avLst/>
          </a:prstGeom>
        </p:spPr>
      </p:pic>
      <p:pic>
        <p:nvPicPr>
          <p:cNvPr id="3" name="Picture 3"/>
          <p:cNvPicPr>
            <a:picLocks noChangeAspect="1"/>
          </p:cNvPicPr>
          <p:nvPr/>
        </p:nvPicPr>
        <p:blipFill>
          <a:blip r:embed="rId3"/>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168541" cy="890924"/>
          </a:xfrm>
          <a:prstGeom prst="rect">
            <a:avLst/>
          </a:prstGeom>
        </p:spPr>
      </p:pic>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54877" y="1031574"/>
            <a:ext cx="2138217" cy="542573"/>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168541" y="630601"/>
            <a:ext cx="2138217" cy="542573"/>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193095" y="788243"/>
            <a:ext cx="4402258" cy="4614338"/>
          </a:xfrm>
          <a:prstGeom prst="rect">
            <a:avLst/>
          </a:prstGeom>
        </p:spPr>
      </p:pic>
      <p:pic>
        <p:nvPicPr>
          <p:cNvPr id="9" name="Picture 9"/>
          <p:cNvPicPr>
            <a:picLocks noChangeAspect="1"/>
          </p:cNvPicPr>
          <p:nvPr/>
        </p:nvPicPr>
        <p:blipFill>
          <a:blip r:embed="rId10"/>
          <a:srcRect l="21981" r="33268"/>
          <a:stretch>
            <a:fillRect/>
          </a:stretch>
        </p:blipFill>
        <p:spPr>
          <a:xfrm>
            <a:off x="226892" y="1236236"/>
            <a:ext cx="3238687" cy="6386826"/>
          </a:xfrm>
          <a:prstGeom prst="rect">
            <a:avLst/>
          </a:prstGeom>
        </p:spPr>
      </p:pic>
      <p:pic>
        <p:nvPicPr>
          <p:cNvPr id="10" name="Picture 10"/>
          <p:cNvPicPr>
            <a:picLocks noChangeAspect="1"/>
          </p:cNvPicPr>
          <p:nvPr/>
        </p:nvPicPr>
        <p:blipFill>
          <a:blip r:embed="rId11"/>
          <a:srcRect l="2767" r="15886" b="17484"/>
          <a:stretch>
            <a:fillRect/>
          </a:stretch>
        </p:blipFill>
        <p:spPr>
          <a:xfrm>
            <a:off x="7763218" y="1798430"/>
            <a:ext cx="2748431" cy="3650335"/>
          </a:xfrm>
          <a:prstGeom prst="rect">
            <a:avLst/>
          </a:prstGeom>
        </p:spPr>
      </p:pic>
      <p:grpSp>
        <p:nvGrpSpPr>
          <p:cNvPr id="11" name="Group 11"/>
          <p:cNvGrpSpPr/>
          <p:nvPr/>
        </p:nvGrpSpPr>
        <p:grpSpPr>
          <a:xfrm rot="181121">
            <a:off x="7106432" y="5519939"/>
            <a:ext cx="1667397" cy="1667397"/>
            <a:chOff x="0" y="0"/>
            <a:chExt cx="12763500" cy="12763500"/>
          </a:xfrm>
        </p:grpSpPr>
        <p:sp>
          <p:nvSpPr>
            <p:cNvPr id="12" name="Freeform 12"/>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a:ln>
              <a:solidFill>
                <a:schemeClr val="bg1"/>
              </a:solidFill>
            </a:ln>
          </p:spPr>
        </p:sp>
      </p:grpSp>
      <p:grpSp>
        <p:nvGrpSpPr>
          <p:cNvPr id="13" name="Group 13"/>
          <p:cNvGrpSpPr/>
          <p:nvPr/>
        </p:nvGrpSpPr>
        <p:grpSpPr>
          <a:xfrm rot="-500836">
            <a:off x="3530005" y="5661372"/>
            <a:ext cx="1667397" cy="1667397"/>
            <a:chOff x="0" y="0"/>
            <a:chExt cx="12763500" cy="12763500"/>
          </a:xfrm>
        </p:grpSpPr>
        <p:sp>
          <p:nvSpPr>
            <p:cNvPr id="14" name="Freeform 14"/>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a:ln>
              <a:solidFill>
                <a:schemeClr val="bg1"/>
              </a:solidFill>
            </a:ln>
          </p:spPr>
        </p:sp>
      </p:grpSp>
      <p:grpSp>
        <p:nvGrpSpPr>
          <p:cNvPr id="15" name="Group 15"/>
          <p:cNvGrpSpPr/>
          <p:nvPr/>
        </p:nvGrpSpPr>
        <p:grpSpPr>
          <a:xfrm rot="405154">
            <a:off x="5304043" y="5044358"/>
            <a:ext cx="1667397" cy="1667397"/>
            <a:chOff x="0" y="0"/>
            <a:chExt cx="12763500" cy="12763500"/>
          </a:xfrm>
        </p:grpSpPr>
        <p:sp>
          <p:nvSpPr>
            <p:cNvPr id="16" name="Freeform 16"/>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a:ln>
              <a:solidFill>
                <a:schemeClr val="bg1"/>
              </a:solidFill>
            </a:ln>
          </p:spPr>
        </p:sp>
      </p:grpSp>
      <p:grpSp>
        <p:nvGrpSpPr>
          <p:cNvPr id="17" name="Group 17"/>
          <p:cNvGrpSpPr>
            <a:grpSpLocks noChangeAspect="1"/>
          </p:cNvGrpSpPr>
          <p:nvPr/>
        </p:nvGrpSpPr>
        <p:grpSpPr>
          <a:xfrm>
            <a:off x="8945698" y="5817947"/>
            <a:ext cx="1352287" cy="1324225"/>
            <a:chOff x="-72390" y="7620"/>
            <a:chExt cx="6487160" cy="6352540"/>
          </a:xfrm>
        </p:grpSpPr>
        <p:sp>
          <p:nvSpPr>
            <p:cNvPr id="18" name="Freeform 18"/>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941305" y="301556"/>
            <a:ext cx="3239513" cy="370935"/>
          </a:xfrm>
          <a:prstGeom prst="rect">
            <a:avLst/>
          </a:prstGeom>
        </p:spPr>
        <p:txBody>
          <a:bodyPr wrap="square" lIns="0" tIns="0" rIns="0" bIns="0" rtlCol="0" anchor="t">
            <a:spAutoFit/>
          </a:bodyPr>
          <a:lstStyle/>
          <a:p>
            <a:pPr algn="ctr">
              <a:lnSpc>
                <a:spcPts val="3079"/>
              </a:lnSpc>
            </a:pPr>
            <a:r>
              <a:rPr lang="en-US" sz="2199" dirty="0">
                <a:solidFill>
                  <a:srgbClr val="000000"/>
                </a:solidFill>
                <a:latin typeface="Open Sans Bold"/>
              </a:rPr>
              <a:t>EYFS Spring Term 4</a:t>
            </a:r>
          </a:p>
        </p:txBody>
      </p:sp>
      <p:sp>
        <p:nvSpPr>
          <p:cNvPr id="20" name="TextBox 20"/>
          <p:cNvSpPr txBox="1"/>
          <p:nvPr/>
        </p:nvSpPr>
        <p:spPr>
          <a:xfrm>
            <a:off x="5351044" y="739009"/>
            <a:ext cx="1418942"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LEARNING</a:t>
            </a:r>
            <a:endParaRPr lang="en-US" sz="1800" dirty="0">
              <a:solidFill>
                <a:srgbClr val="000000"/>
              </a:solidFill>
              <a:latin typeface="Open Sans Bold"/>
            </a:endParaRPr>
          </a:p>
        </p:txBody>
      </p:sp>
      <p:sp>
        <p:nvSpPr>
          <p:cNvPr id="21" name="TextBox 21"/>
          <p:cNvSpPr txBox="1"/>
          <p:nvPr/>
        </p:nvSpPr>
        <p:spPr>
          <a:xfrm>
            <a:off x="8530230" y="1440993"/>
            <a:ext cx="1531248"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ea typeface="Open Sans Bold"/>
                <a:cs typeface="Open Sans Bold"/>
              </a:rPr>
              <a:t>LEARNING</a:t>
            </a:r>
            <a:endParaRPr lang="en-US" sz="1800" dirty="0">
              <a:solidFill>
                <a:srgbClr val="000000"/>
              </a:solidFill>
              <a:latin typeface="Open Sans Bold"/>
            </a:endParaRPr>
          </a:p>
        </p:txBody>
      </p:sp>
      <p:sp>
        <p:nvSpPr>
          <p:cNvPr id="22" name="TextBox 22"/>
          <p:cNvSpPr txBox="1"/>
          <p:nvPr/>
        </p:nvSpPr>
        <p:spPr>
          <a:xfrm>
            <a:off x="1296725" y="1144599"/>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
        <p:nvSpPr>
          <p:cNvPr id="23" name="TextBox 23"/>
          <p:cNvSpPr txBox="1"/>
          <p:nvPr/>
        </p:nvSpPr>
        <p:spPr>
          <a:xfrm>
            <a:off x="3922778" y="1356801"/>
            <a:ext cx="3383980" cy="3695499"/>
          </a:xfrm>
          <a:prstGeom prst="rect">
            <a:avLst/>
          </a:prstGeom>
        </p:spPr>
        <p:txBody>
          <a:bodyPr lIns="0" tIns="0" rIns="0" bIns="0" rtlCol="0" anchor="t">
            <a:spAutoFit/>
          </a:bodyPr>
          <a:lstStyle/>
          <a:p>
            <a:pPr algn="ctr">
              <a:lnSpc>
                <a:spcPts val="2940"/>
              </a:lnSpc>
            </a:pPr>
            <a:r>
              <a:rPr lang="en-US" sz="2100" dirty="0">
                <a:solidFill>
                  <a:srgbClr val="000000"/>
                </a:solidFill>
                <a:latin typeface="Open Sans"/>
              </a:rPr>
              <a:t>In EYFS this term we will be learning about the past using the topic of ‘Time Machine’.</a:t>
            </a:r>
            <a:endParaRPr lang="en-US" dirty="0"/>
          </a:p>
          <a:p>
            <a:pPr algn="ctr">
              <a:lnSpc>
                <a:spcPts val="2940"/>
              </a:lnSpc>
            </a:pPr>
            <a:endParaRPr lang="en-US" sz="2100" dirty="0">
              <a:solidFill>
                <a:srgbClr val="000000"/>
              </a:solidFill>
              <a:latin typeface="Open Sans"/>
            </a:endParaRPr>
          </a:p>
          <a:p>
            <a:pPr algn="ctr">
              <a:lnSpc>
                <a:spcPts val="2940"/>
              </a:lnSpc>
            </a:pPr>
            <a:r>
              <a:rPr lang="en-US" sz="2100" dirty="0">
                <a:solidFill>
                  <a:srgbClr val="000000"/>
                </a:solidFill>
                <a:latin typeface="Open Sans"/>
              </a:rPr>
              <a:t> This will include learning about </a:t>
            </a:r>
            <a:r>
              <a:rPr lang="en-GB" sz="2100" dirty="0">
                <a:solidFill>
                  <a:srgbClr val="000000"/>
                </a:solidFill>
                <a:latin typeface="Open Sans" panose="020B0604020202020204" charset="0"/>
                <a:ea typeface="Open Sans" panose="020B0604020202020204" charset="0"/>
                <a:cs typeface="Open Sans" panose="020B0604020202020204" charset="0"/>
              </a:rPr>
              <a:t>how </a:t>
            </a:r>
            <a:r>
              <a:rPr lang="en-GB" sz="2100" dirty="0">
                <a:latin typeface="Open Sans" panose="020B0604020202020204" charset="0"/>
                <a:ea typeface="Open Sans" panose="020B0604020202020204" charset="0"/>
                <a:cs typeface="Open Sans" panose="020B0604020202020204" charset="0"/>
              </a:rPr>
              <a:t>our world has changed including the seasons.</a:t>
            </a:r>
          </a:p>
          <a:p>
            <a:pPr algn="ctr">
              <a:lnSpc>
                <a:spcPts val="2940"/>
              </a:lnSpc>
            </a:pPr>
            <a:endParaRPr lang="en-US" sz="2100" dirty="0">
              <a:latin typeface="Open Sans"/>
              <a:ea typeface="Open Sans"/>
              <a:cs typeface="Open Sans"/>
            </a:endParaRPr>
          </a:p>
        </p:txBody>
      </p:sp>
      <p:sp>
        <p:nvSpPr>
          <p:cNvPr id="24" name="TextBox 24"/>
          <p:cNvSpPr txBox="1"/>
          <p:nvPr/>
        </p:nvSpPr>
        <p:spPr>
          <a:xfrm>
            <a:off x="229340" y="1565940"/>
            <a:ext cx="3170126" cy="5921749"/>
          </a:xfrm>
          <a:prstGeom prst="rect">
            <a:avLst/>
          </a:prstGeom>
        </p:spPr>
        <p:txBody>
          <a:bodyPr wrap="square" lIns="0" tIns="0" rIns="0" bIns="0" rtlCol="0" anchor="t">
            <a:spAutoFit/>
          </a:bodyPr>
          <a:lstStyle/>
          <a:p>
            <a:pPr algn="ctr">
              <a:lnSpc>
                <a:spcPts val="2940"/>
              </a:lnSpc>
            </a:pPr>
            <a:endParaRPr lang="en-US" dirty="0"/>
          </a:p>
          <a:p>
            <a:pPr algn="just"/>
            <a:endParaRPr lang="en-GB" sz="1400" dirty="0">
              <a:latin typeface="Open Sans"/>
              <a:ea typeface="Open Sans"/>
              <a:cs typeface="Open Sans"/>
            </a:endParaRPr>
          </a:p>
          <a:p>
            <a:pPr algn="just"/>
            <a:r>
              <a:rPr lang="en-GB" sz="1200" dirty="0">
                <a:ea typeface="+mn-lt"/>
                <a:cs typeface="+mn-lt"/>
              </a:rPr>
              <a:t>Welcome to Term 4 in EYFS! </a:t>
            </a:r>
            <a:r>
              <a:rPr lang="en-US" sz="1200" dirty="0">
                <a:ea typeface="+mn-lt"/>
                <a:cs typeface="+mn-lt"/>
              </a:rPr>
              <a:t> </a:t>
            </a:r>
            <a:endParaRPr lang="en-GB">
              <a:ea typeface="+mn-lt"/>
              <a:cs typeface="+mn-lt"/>
            </a:endParaRPr>
          </a:p>
          <a:p>
            <a:pPr algn="just"/>
            <a:endParaRPr lang="en-US" sz="800" dirty="0">
              <a:ea typeface="+mn-lt"/>
              <a:cs typeface="+mn-lt"/>
            </a:endParaRPr>
          </a:p>
          <a:p>
            <a:pPr algn="just"/>
            <a:r>
              <a:rPr lang="en-GB" sz="1200" dirty="0">
                <a:ea typeface="+mn-lt"/>
                <a:cs typeface="+mn-lt"/>
              </a:rPr>
              <a:t>Please continue to ensure your children arrive at school with suitable clothing for the weather.  </a:t>
            </a:r>
            <a:r>
              <a:rPr lang="en-US" sz="1200" dirty="0">
                <a:ea typeface="+mn-lt"/>
                <a:cs typeface="+mn-lt"/>
              </a:rPr>
              <a:t> </a:t>
            </a:r>
            <a:endParaRPr lang="en-GB">
              <a:ea typeface="+mn-lt"/>
              <a:cs typeface="+mn-lt"/>
            </a:endParaRPr>
          </a:p>
          <a:p>
            <a:pPr algn="just"/>
            <a:r>
              <a:rPr lang="en-GB" sz="1200" dirty="0">
                <a:ea typeface="+mn-lt"/>
                <a:cs typeface="+mn-lt"/>
              </a:rPr>
              <a:t>As always, please also ensure everything that comes to school is clearly named. </a:t>
            </a:r>
            <a:r>
              <a:rPr lang="en-US" sz="1200" dirty="0">
                <a:ea typeface="+mn-lt"/>
                <a:cs typeface="+mn-lt"/>
              </a:rPr>
              <a:t> </a:t>
            </a:r>
            <a:endParaRPr lang="en-GB">
              <a:ea typeface="+mn-lt"/>
              <a:cs typeface="+mn-lt"/>
            </a:endParaRPr>
          </a:p>
          <a:p>
            <a:pPr algn="just"/>
            <a:endParaRPr lang="en-GB" sz="800" dirty="0">
              <a:ea typeface="Calibri"/>
              <a:cs typeface="Calibri"/>
            </a:endParaRPr>
          </a:p>
          <a:p>
            <a:pPr algn="just"/>
            <a:r>
              <a:rPr lang="en-GB" sz="1200" dirty="0">
                <a:ea typeface="+mn-lt"/>
                <a:cs typeface="+mn-lt"/>
              </a:rPr>
              <a:t>This term, as in term 3, the children will continue to explore guided learning with an adult during English and maths time. The children are enjoying this challenge in addition to their curiosity time where they are led by their own interests.  </a:t>
            </a:r>
            <a:endParaRPr lang="en-GB" dirty="0"/>
          </a:p>
          <a:p>
            <a:pPr algn="just"/>
            <a:endParaRPr lang="en-GB" sz="800" dirty="0">
              <a:ea typeface="+mn-lt"/>
              <a:cs typeface="+mn-lt"/>
            </a:endParaRPr>
          </a:p>
          <a:p>
            <a:pPr algn="just"/>
            <a:r>
              <a:rPr lang="en-US" sz="1200" dirty="0">
                <a:ea typeface="+mn-lt"/>
                <a:cs typeface="+mn-lt"/>
              </a:rPr>
              <a:t>From this term we would like to introduce Show and Tell as it builds crucial communication skills ,confidence, and empathy</a:t>
            </a:r>
            <a:r>
              <a:rPr lang="en-US" sz="1200" dirty="0">
                <a:solidFill>
                  <a:srgbClr val="0A0A0A"/>
                </a:solidFill>
                <a:ea typeface="+mn-lt"/>
                <a:cs typeface="+mn-lt"/>
              </a:rPr>
              <a:t>. </a:t>
            </a:r>
            <a:r>
              <a:rPr lang="en-US" sz="1200" dirty="0">
                <a:solidFill>
                  <a:srgbClr val="001D35"/>
                </a:solidFill>
                <a:ea typeface="+mn-lt"/>
                <a:cs typeface="+mn-lt"/>
              </a:rPr>
              <a:t>We are inviting the children to </a:t>
            </a:r>
            <a:r>
              <a:rPr lang="en-US" sz="1200" dirty="0">
                <a:solidFill>
                  <a:srgbClr val="0A0A0A"/>
                </a:solidFill>
                <a:ea typeface="+mn-lt"/>
                <a:cs typeface="+mn-lt"/>
              </a:rPr>
              <a:t>presenting a personal item such as a certificate, badge or something they have made at home that they are proud of, to their peers.  By doing this, children not only practice public speaking—such as voice projection </a:t>
            </a:r>
            <a:r>
              <a:rPr lang="en-US" sz="1200">
                <a:solidFill>
                  <a:srgbClr val="0A0A0A"/>
                </a:solidFill>
                <a:ea typeface="+mn-lt"/>
                <a:cs typeface="+mn-lt"/>
              </a:rPr>
              <a:t>and eye</a:t>
            </a:r>
            <a:r>
              <a:rPr lang="en-US" sz="1200" dirty="0">
                <a:solidFill>
                  <a:srgbClr val="0A0A0A"/>
                </a:solidFill>
                <a:ea typeface="+mn-lt"/>
                <a:cs typeface="+mn-lt"/>
              </a:rPr>
              <a:t> contact but listeners develop active listening, patience, and respectful interaction.</a:t>
            </a:r>
            <a:r>
              <a:rPr lang="en-US" sz="1200" dirty="0">
                <a:ea typeface="+mn-lt"/>
                <a:cs typeface="+mn-lt"/>
              </a:rPr>
              <a:t>  </a:t>
            </a:r>
            <a:endParaRPr lang="en-GB">
              <a:ea typeface="+mn-lt"/>
              <a:cs typeface="+mn-lt"/>
            </a:endParaRPr>
          </a:p>
          <a:p>
            <a:pPr algn="just"/>
            <a:r>
              <a:rPr lang="en-US" sz="1200">
                <a:ea typeface="+mn-lt"/>
                <a:cs typeface="+mn-lt"/>
              </a:rPr>
              <a:t>In order, for</a:t>
            </a:r>
            <a:r>
              <a:rPr lang="en-US" sz="1200" dirty="0">
                <a:ea typeface="+mn-lt"/>
                <a:cs typeface="+mn-lt"/>
              </a:rPr>
              <a:t> each child to be able to participate in this we have allocated the below days:- </a:t>
            </a:r>
            <a:endParaRPr lang="en-GB">
              <a:ea typeface="+mn-lt"/>
              <a:cs typeface="+mn-lt"/>
            </a:endParaRPr>
          </a:p>
          <a:p>
            <a:pPr algn="just"/>
            <a:r>
              <a:rPr lang="en-US" sz="1200">
                <a:ea typeface="+mn-lt"/>
                <a:cs typeface="+mn-lt"/>
              </a:rPr>
              <a:t>Thursday– Curiosity (yellow) and </a:t>
            </a:r>
            <a:r>
              <a:rPr lang="en-US" sz="1200" dirty="0">
                <a:ea typeface="+mn-lt"/>
                <a:cs typeface="+mn-lt"/>
              </a:rPr>
              <a:t>Compassion (red) </a:t>
            </a:r>
            <a:endParaRPr lang="en-GB" dirty="0"/>
          </a:p>
          <a:p>
            <a:pPr algn="just"/>
            <a:r>
              <a:rPr lang="en-US" sz="1200" dirty="0">
                <a:ea typeface="+mn-lt"/>
                <a:cs typeface="+mn-lt"/>
              </a:rPr>
              <a:t>Friday – Courage (green) and Challenge (blue)</a:t>
            </a:r>
            <a:endParaRPr lang="en-GB" dirty="0"/>
          </a:p>
          <a:p>
            <a:pPr algn="just"/>
            <a:endParaRPr lang="en-GB" sz="1200" dirty="0">
              <a:latin typeface="Open Sans"/>
              <a:ea typeface="Open Sans"/>
              <a:cs typeface="Open Sans"/>
            </a:endParaRPr>
          </a:p>
          <a:p>
            <a:pPr algn="ctr">
              <a:lnSpc>
                <a:spcPts val="2940"/>
              </a:lnSpc>
            </a:pPr>
            <a:endParaRPr lang="en-US" sz="2100" dirty="0">
              <a:solidFill>
                <a:srgbClr val="000000"/>
              </a:solidFill>
              <a:latin typeface="Open Sans"/>
              <a:ea typeface="Open Sans"/>
              <a:cs typeface="Open Sans"/>
            </a:endParaRPr>
          </a:p>
        </p:txBody>
      </p:sp>
      <p:sp>
        <p:nvSpPr>
          <p:cNvPr id="25" name="TextBox 25"/>
          <p:cNvSpPr txBox="1"/>
          <p:nvPr/>
        </p:nvSpPr>
        <p:spPr>
          <a:xfrm>
            <a:off x="7893125" y="2148338"/>
            <a:ext cx="2502503" cy="2569934"/>
          </a:xfrm>
          <a:prstGeom prst="rect">
            <a:avLst/>
          </a:prstGeom>
        </p:spPr>
        <p:txBody>
          <a:bodyPr lIns="0" tIns="0" rIns="0" bIns="0" rtlCol="0" anchor="t">
            <a:spAutoFit/>
          </a:bodyPr>
          <a:lstStyle/>
          <a:p>
            <a:pPr algn="ctr">
              <a:lnSpc>
                <a:spcPts val="2940"/>
              </a:lnSpc>
            </a:pPr>
            <a:r>
              <a:rPr lang="en-US" dirty="0">
                <a:solidFill>
                  <a:srgbClr val="000000"/>
                </a:solidFill>
                <a:latin typeface="Open Sans"/>
              </a:rPr>
              <a:t>This term we will be exploring a range of texts to support our learning.  These include ‘Clean Up’, ‘Whatever Next’ and ‘The Way Back Home’. </a:t>
            </a:r>
            <a:endParaRPr lang="en-US" dirty="0">
              <a:solidFill>
                <a:srgbClr val="000000"/>
              </a:solidFill>
              <a:latin typeface="Open Sans"/>
              <a:ea typeface="Open Sans"/>
              <a:cs typeface="Open Sans"/>
            </a:endParaRPr>
          </a:p>
        </p:txBody>
      </p:sp>
      <p:sp>
        <p:nvSpPr>
          <p:cNvPr id="26" name="TextBox 26"/>
          <p:cNvSpPr txBox="1"/>
          <p:nvPr/>
        </p:nvSpPr>
        <p:spPr>
          <a:xfrm>
            <a:off x="9113129" y="5921359"/>
            <a:ext cx="1017423" cy="1091261"/>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Our Term 4 texts </a:t>
            </a:r>
          </a:p>
        </p:txBody>
      </p:sp>
      <p:pic>
        <p:nvPicPr>
          <p:cNvPr id="31" name="Picture 30">
            <a:extLst>
              <a:ext uri="{FF2B5EF4-FFF2-40B4-BE49-F238E27FC236}">
                <a16:creationId xmlns:a16="http://schemas.microsoft.com/office/drawing/2014/main" id="{E0BA2388-3C8D-4AD5-8517-8CB380204627}"/>
              </a:ext>
            </a:extLst>
          </p:cNvPr>
          <p:cNvPicPr>
            <a:picLocks noChangeAspect="1"/>
          </p:cNvPicPr>
          <p:nvPr/>
        </p:nvPicPr>
        <p:blipFill>
          <a:blip r:embed="rId12"/>
          <a:stretch>
            <a:fillRect/>
          </a:stretch>
        </p:blipFill>
        <p:spPr>
          <a:xfrm rot="20991142">
            <a:off x="3767752" y="5776872"/>
            <a:ext cx="1176050" cy="1436397"/>
          </a:xfrm>
          <a:prstGeom prst="rect">
            <a:avLst/>
          </a:prstGeom>
        </p:spPr>
      </p:pic>
      <p:pic>
        <p:nvPicPr>
          <p:cNvPr id="33" name="Picture 32">
            <a:extLst>
              <a:ext uri="{FF2B5EF4-FFF2-40B4-BE49-F238E27FC236}">
                <a16:creationId xmlns:a16="http://schemas.microsoft.com/office/drawing/2014/main" id="{AB83D0B7-E72F-43D8-ADA9-9766A499B138}"/>
              </a:ext>
            </a:extLst>
          </p:cNvPr>
          <p:cNvPicPr>
            <a:picLocks noChangeAspect="1"/>
          </p:cNvPicPr>
          <p:nvPr/>
        </p:nvPicPr>
        <p:blipFill>
          <a:blip r:embed="rId13"/>
          <a:stretch>
            <a:fillRect/>
          </a:stretch>
        </p:blipFill>
        <p:spPr>
          <a:xfrm rot="496481">
            <a:off x="5564182" y="5209974"/>
            <a:ext cx="1073480" cy="1333718"/>
          </a:xfrm>
          <a:prstGeom prst="rect">
            <a:avLst/>
          </a:prstGeom>
        </p:spPr>
      </p:pic>
      <p:pic>
        <p:nvPicPr>
          <p:cNvPr id="35" name="Picture 34">
            <a:extLst>
              <a:ext uri="{FF2B5EF4-FFF2-40B4-BE49-F238E27FC236}">
                <a16:creationId xmlns:a16="http://schemas.microsoft.com/office/drawing/2014/main" id="{B2E1F5C4-6838-42B4-9FA9-2CB922638DA2}"/>
              </a:ext>
            </a:extLst>
          </p:cNvPr>
          <p:cNvPicPr>
            <a:picLocks noChangeAspect="1"/>
          </p:cNvPicPr>
          <p:nvPr/>
        </p:nvPicPr>
        <p:blipFill>
          <a:blip r:embed="rId14"/>
          <a:stretch>
            <a:fillRect/>
          </a:stretch>
        </p:blipFill>
        <p:spPr>
          <a:xfrm rot="244136">
            <a:off x="7254083" y="5709414"/>
            <a:ext cx="1315098" cy="134019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355" t="1467" r="4316" b="1553"/>
          <a:stretch>
            <a:fillRect/>
          </a:stretch>
        </p:blipFill>
        <p:spPr>
          <a:xfrm>
            <a:off x="0" y="0"/>
            <a:ext cx="10693400" cy="7556500"/>
          </a:xfrm>
          <a:prstGeom prst="rect">
            <a:avLst/>
          </a:prstGeom>
        </p:spPr>
      </p:pic>
      <p:pic>
        <p:nvPicPr>
          <p:cNvPr id="3" name="Picture 3"/>
          <p:cNvPicPr>
            <a:picLocks noChangeAspect="1"/>
          </p:cNvPicPr>
          <p:nvPr/>
        </p:nvPicPr>
        <p:blipFill>
          <a:blip r:embed="rId3"/>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0" y="1307476"/>
            <a:ext cx="2562856" cy="2686322"/>
          </a:xfrm>
          <a:prstGeom prst="rect">
            <a:avLst/>
          </a:prstGeom>
        </p:spPr>
      </p:pic>
      <p:pic>
        <p:nvPicPr>
          <p:cNvPr id="6" name="Picture 6"/>
          <p:cNvPicPr>
            <a:picLocks noChangeAspect="1"/>
          </p:cNvPicPr>
          <p:nvPr/>
        </p:nvPicPr>
        <p:blipFill>
          <a:blip r:embed="rId8"/>
          <a:srcRect l="5557" r="11950" b="18190"/>
          <a:stretch>
            <a:fillRect/>
          </a:stretch>
        </p:blipFill>
        <p:spPr>
          <a:xfrm>
            <a:off x="3086301" y="1402997"/>
            <a:ext cx="2885509" cy="2525379"/>
          </a:xfrm>
          <a:prstGeom prst="rect">
            <a:avLst/>
          </a:prstGeom>
        </p:spPr>
      </p:pic>
      <p:pic>
        <p:nvPicPr>
          <p:cNvPr id="7" name="Picture 7"/>
          <p:cNvPicPr>
            <a:picLocks noChangeAspect="1"/>
          </p:cNvPicPr>
          <p:nvPr/>
        </p:nvPicPr>
        <p:blipFill>
          <a:blip r:embed="rId9"/>
          <a:srcRect l="5996" r="5996" b="14519"/>
          <a:stretch>
            <a:fillRect/>
          </a:stretch>
        </p:blipFill>
        <p:spPr>
          <a:xfrm>
            <a:off x="5949201" y="868663"/>
            <a:ext cx="2666076" cy="1867726"/>
          </a:xfrm>
          <a:prstGeom prst="rect">
            <a:avLst/>
          </a:prstGeom>
        </p:spPr>
      </p:pic>
      <p:sp>
        <p:nvSpPr>
          <p:cNvPr id="8" name="TextBox 8"/>
          <p:cNvSpPr txBox="1"/>
          <p:nvPr/>
        </p:nvSpPr>
        <p:spPr>
          <a:xfrm>
            <a:off x="1025105" y="312748"/>
            <a:ext cx="3365302" cy="383951"/>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EYFS Spring Term 4 </a:t>
            </a:r>
          </a:p>
        </p:txBody>
      </p:sp>
      <p:sp>
        <p:nvSpPr>
          <p:cNvPr id="9" name="TextBox 9"/>
          <p:cNvSpPr txBox="1"/>
          <p:nvPr/>
        </p:nvSpPr>
        <p:spPr>
          <a:xfrm>
            <a:off x="432400" y="1678401"/>
            <a:ext cx="1951756" cy="1806264"/>
          </a:xfrm>
          <a:prstGeom prst="rect">
            <a:avLst/>
          </a:prstGeom>
        </p:spPr>
        <p:txBody>
          <a:bodyPr lIns="0" tIns="0" rIns="0" bIns="0" rtlCol="0" anchor="t">
            <a:spAutoFit/>
          </a:bodyPr>
          <a:lstStyle/>
          <a:p>
            <a:pPr algn="ctr">
              <a:lnSpc>
                <a:spcPts val="2940"/>
              </a:lnSpc>
            </a:pPr>
            <a:r>
              <a:rPr lang="en-US" sz="1200" dirty="0">
                <a:solidFill>
                  <a:srgbClr val="000000"/>
                </a:solidFill>
                <a:latin typeface="Open Sans"/>
                <a:ea typeface="Open Sans"/>
                <a:cs typeface="Open Sans"/>
              </a:rPr>
              <a:t>In </a:t>
            </a:r>
            <a:r>
              <a:rPr lang="en-US" sz="1200" dirty="0" err="1">
                <a:solidFill>
                  <a:srgbClr val="000000"/>
                </a:solidFill>
                <a:latin typeface="Open Sans"/>
                <a:ea typeface="Open Sans"/>
                <a:cs typeface="Open Sans"/>
              </a:rPr>
              <a:t>maths</a:t>
            </a:r>
            <a:r>
              <a:rPr lang="en-US" sz="1200" dirty="0">
                <a:solidFill>
                  <a:srgbClr val="000000"/>
                </a:solidFill>
                <a:latin typeface="Open Sans"/>
                <a:ea typeface="Open Sans"/>
                <a:cs typeface="Open Sans"/>
              </a:rPr>
              <a:t>, the children will be continuing their number and numerical pattern learning as well as examining 3D shapes. </a:t>
            </a:r>
          </a:p>
        </p:txBody>
      </p:sp>
      <p:pic>
        <p:nvPicPr>
          <p:cNvPr id="10" name="Picture 1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76119" y="1129030"/>
            <a:ext cx="2138217" cy="542573"/>
          </a:xfrm>
          <a:prstGeom prst="rect">
            <a:avLst/>
          </a:prstGeom>
        </p:spPr>
      </p:pic>
      <p:sp>
        <p:nvSpPr>
          <p:cNvPr id="11" name="TextBox 11"/>
          <p:cNvSpPr txBox="1"/>
          <p:nvPr/>
        </p:nvSpPr>
        <p:spPr>
          <a:xfrm>
            <a:off x="1372393" y="1234742"/>
            <a:ext cx="1008165"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ea typeface="Open Sans Bold"/>
                <a:cs typeface="Open Sans Bold"/>
              </a:rPr>
              <a:t>MATHS</a:t>
            </a:r>
            <a:endParaRPr lang="en-US" sz="1800" dirty="0">
              <a:solidFill>
                <a:srgbClr val="000000"/>
              </a:solidFill>
              <a:latin typeface="Open Sans Bold"/>
            </a:endParaRPr>
          </a:p>
        </p:txBody>
      </p:sp>
      <p:pic>
        <p:nvPicPr>
          <p:cNvPr id="12" name="Picture 1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679597" y="1202823"/>
            <a:ext cx="2138217" cy="542573"/>
          </a:xfrm>
          <a:prstGeom prst="rect">
            <a:avLst/>
          </a:prstGeom>
        </p:spPr>
      </p:pic>
      <p:sp>
        <p:nvSpPr>
          <p:cNvPr id="13" name="TextBox 13"/>
          <p:cNvSpPr txBox="1"/>
          <p:nvPr/>
        </p:nvSpPr>
        <p:spPr>
          <a:xfrm>
            <a:off x="3946952" y="1286727"/>
            <a:ext cx="1201043" cy="297180"/>
          </a:xfrm>
          <a:prstGeom prst="rect">
            <a:avLst/>
          </a:prstGeom>
        </p:spPr>
        <p:txBody>
          <a:bodyPr lIns="0" tIns="0" rIns="0" bIns="0" rtlCol="0" anchor="t">
            <a:spAutoFit/>
          </a:bodyPr>
          <a:lstStyle/>
          <a:p>
            <a:pPr algn="ctr">
              <a:lnSpc>
                <a:spcPts val="2520"/>
              </a:lnSpc>
            </a:pPr>
            <a:r>
              <a:rPr lang="en-US" dirty="0">
                <a:solidFill>
                  <a:srgbClr val="000000"/>
                </a:solidFill>
                <a:latin typeface="Open Sans Bold"/>
                <a:ea typeface="Open Sans Bold"/>
                <a:cs typeface="Open Sans Bold"/>
              </a:rPr>
              <a:t>LEARNING</a:t>
            </a:r>
            <a:endParaRPr lang="en-US" sz="1800" dirty="0">
              <a:solidFill>
                <a:srgbClr val="000000"/>
              </a:solidFill>
              <a:latin typeface="Open Sans Bold"/>
            </a:endParaRPr>
          </a:p>
        </p:txBody>
      </p:sp>
      <p:pic>
        <p:nvPicPr>
          <p:cNvPr id="14" name="Picture 14"/>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312957" y="370783"/>
            <a:ext cx="2138217" cy="542573"/>
          </a:xfrm>
          <a:prstGeom prst="rect">
            <a:avLst/>
          </a:prstGeom>
        </p:spPr>
      </p:pic>
      <p:sp>
        <p:nvSpPr>
          <p:cNvPr id="15" name="TextBox 15"/>
          <p:cNvSpPr txBox="1"/>
          <p:nvPr/>
        </p:nvSpPr>
        <p:spPr>
          <a:xfrm>
            <a:off x="6377327" y="514377"/>
            <a:ext cx="1656497"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PE</a:t>
            </a:r>
          </a:p>
        </p:txBody>
      </p:sp>
      <p:pic>
        <p:nvPicPr>
          <p:cNvPr id="16" name="Picture 16"/>
          <p:cNvPicPr>
            <a:picLocks noChangeAspect="1"/>
          </p:cNvPicPr>
          <p:nvPr/>
        </p:nvPicPr>
        <p:blipFill>
          <a:blip r:embed="rId8"/>
          <a:srcRect l="5557" r="24327" b="18190"/>
          <a:stretch>
            <a:fillRect/>
          </a:stretch>
        </p:blipFill>
        <p:spPr>
          <a:xfrm>
            <a:off x="8694914" y="2285696"/>
            <a:ext cx="1865099" cy="5189446"/>
          </a:xfrm>
          <a:prstGeom prst="rect">
            <a:avLst/>
          </a:prstGeom>
        </p:spPr>
      </p:pic>
      <p:pic>
        <p:nvPicPr>
          <p:cNvPr id="17" name="Picture 17"/>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591166" y="1943750"/>
            <a:ext cx="2138217" cy="542573"/>
          </a:xfrm>
          <a:prstGeom prst="rect">
            <a:avLst/>
          </a:prstGeom>
        </p:spPr>
      </p:pic>
      <p:sp>
        <p:nvSpPr>
          <p:cNvPr id="18" name="TextBox 18"/>
          <p:cNvSpPr txBox="1"/>
          <p:nvPr/>
        </p:nvSpPr>
        <p:spPr>
          <a:xfrm>
            <a:off x="9019747" y="2128469"/>
            <a:ext cx="1412239"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ea typeface="Open Sans Bold"/>
                <a:cs typeface="Open Sans Bold"/>
              </a:rPr>
              <a:t>Reminders</a:t>
            </a:r>
            <a:endParaRPr lang="en-US" sz="1800" dirty="0">
              <a:solidFill>
                <a:srgbClr val="000000"/>
              </a:solidFill>
              <a:latin typeface="Open Sans Bold"/>
              <a:ea typeface="Open Sans Bold"/>
              <a:cs typeface="Open Sans Bold"/>
            </a:endParaRPr>
          </a:p>
        </p:txBody>
      </p:sp>
      <p:sp>
        <p:nvSpPr>
          <p:cNvPr id="19" name="TextBox 19"/>
          <p:cNvSpPr txBox="1"/>
          <p:nvPr/>
        </p:nvSpPr>
        <p:spPr>
          <a:xfrm>
            <a:off x="3201266" y="2063916"/>
            <a:ext cx="2762535" cy="509948"/>
          </a:xfrm>
          <a:prstGeom prst="rect">
            <a:avLst/>
          </a:prstGeom>
        </p:spPr>
        <p:txBody>
          <a:bodyPr wrap="square" lIns="0" tIns="0" rIns="0" bIns="0" rtlCol="0" anchor="t">
            <a:spAutoFit/>
          </a:bodyPr>
          <a:lstStyle/>
          <a:p>
            <a:pPr algn="ctr"/>
            <a:endParaRPr lang="en-US" sz="1200" dirty="0">
              <a:latin typeface="Open Sans"/>
              <a:ea typeface="+mn-lt"/>
              <a:cs typeface="+mn-lt"/>
            </a:endParaRPr>
          </a:p>
          <a:p>
            <a:pPr algn="ctr">
              <a:lnSpc>
                <a:spcPts val="2940"/>
              </a:lnSpc>
            </a:pPr>
            <a:endParaRPr lang="en-US" sz="1400" dirty="0">
              <a:solidFill>
                <a:srgbClr val="000000"/>
              </a:solidFill>
              <a:latin typeface="Open Sans"/>
              <a:ea typeface="Open Sans"/>
              <a:cs typeface="Open Sans"/>
            </a:endParaRPr>
          </a:p>
        </p:txBody>
      </p:sp>
      <p:sp>
        <p:nvSpPr>
          <p:cNvPr id="20" name="TextBox 20"/>
          <p:cNvSpPr txBox="1"/>
          <p:nvPr/>
        </p:nvSpPr>
        <p:spPr>
          <a:xfrm>
            <a:off x="6130102" y="1016156"/>
            <a:ext cx="2141860" cy="697948"/>
          </a:xfrm>
          <a:prstGeom prst="rect">
            <a:avLst/>
          </a:prstGeom>
        </p:spPr>
        <p:txBody>
          <a:bodyPr wrap="square" lIns="0" tIns="0" rIns="0" bIns="0" rtlCol="0" anchor="t">
            <a:spAutoFit/>
          </a:bodyPr>
          <a:lstStyle/>
          <a:p>
            <a:pPr algn="ctr">
              <a:lnSpc>
                <a:spcPts val="2940"/>
              </a:lnSpc>
            </a:pPr>
            <a:r>
              <a:rPr lang="en-US" sz="1400">
                <a:solidFill>
                  <a:srgbClr val="000000"/>
                </a:solidFill>
                <a:latin typeface="Open Sans"/>
              </a:rPr>
              <a:t>PE day is on a Friday</a:t>
            </a:r>
            <a:endParaRPr lang="en-US" dirty="0"/>
          </a:p>
          <a:p>
            <a:pPr algn="ctr">
              <a:lnSpc>
                <a:spcPts val="2940"/>
              </a:lnSpc>
            </a:pPr>
            <a:r>
              <a:rPr lang="en-US" sz="1400">
                <a:solidFill>
                  <a:srgbClr val="000000"/>
                </a:solidFill>
                <a:latin typeface="Open Sans"/>
              </a:rPr>
              <a:t> for both classes. </a:t>
            </a:r>
            <a:endParaRPr lang="en-US"/>
          </a:p>
        </p:txBody>
      </p:sp>
      <p:sp>
        <p:nvSpPr>
          <p:cNvPr id="21" name="TextBox 21"/>
          <p:cNvSpPr txBox="1"/>
          <p:nvPr/>
        </p:nvSpPr>
        <p:spPr>
          <a:xfrm>
            <a:off x="8591568" y="3323238"/>
            <a:ext cx="1951756" cy="3693319"/>
          </a:xfrm>
          <a:prstGeom prst="rect">
            <a:avLst/>
          </a:prstGeom>
        </p:spPr>
        <p:txBody>
          <a:bodyPr lIns="0" tIns="0" rIns="0" bIns="0" rtlCol="0" anchor="t">
            <a:spAutoFit/>
          </a:bodyPr>
          <a:lstStyle/>
          <a:p>
            <a:endParaRPr lang="en-US" sz="1200" dirty="0">
              <a:solidFill>
                <a:srgbClr val="000000"/>
              </a:solidFill>
              <a:latin typeface="Open Sans"/>
              <a:ea typeface="Open Sans"/>
              <a:cs typeface="Open Sans"/>
            </a:endParaRPr>
          </a:p>
          <a:p>
            <a:pPr marL="285750" indent="-285750">
              <a:buFont typeface="Arial" panose="020B0604020202020204" pitchFamily="34" charset="0"/>
              <a:buChar char="•"/>
            </a:pPr>
            <a:r>
              <a:rPr lang="en-US" sz="1200" dirty="0">
                <a:solidFill>
                  <a:srgbClr val="000000"/>
                </a:solidFill>
                <a:latin typeface="Open Sans"/>
                <a:ea typeface="Open Sans"/>
                <a:cs typeface="Open Sans"/>
              </a:rPr>
              <a:t>Any messages or reading comments should be recorded in your child’s reading record please.  Your child’s “zippy wallet” will be used for any correspondence between home and school.</a:t>
            </a:r>
          </a:p>
          <a:p>
            <a:pPr marL="285750" indent="-285750">
              <a:buFont typeface="Arial" panose="020B0604020202020204" pitchFamily="34" charset="0"/>
              <a:buChar char="•"/>
            </a:pPr>
            <a:endParaRPr lang="en-US" sz="1200" dirty="0">
              <a:solidFill>
                <a:srgbClr val="000000"/>
              </a:solidFill>
              <a:latin typeface="Open Sans"/>
              <a:ea typeface="Open Sans"/>
              <a:cs typeface="Open Sans"/>
            </a:endParaRPr>
          </a:p>
          <a:p>
            <a:pPr marL="285750" indent="-285750">
              <a:buFont typeface="Arial" panose="020B0604020202020204" pitchFamily="34" charset="0"/>
              <a:buChar char="•"/>
            </a:pPr>
            <a:r>
              <a:rPr lang="en-US" sz="1200" dirty="0">
                <a:solidFill>
                  <a:srgbClr val="000000"/>
                </a:solidFill>
                <a:latin typeface="Open Sans"/>
                <a:ea typeface="Open Sans"/>
                <a:cs typeface="Open Sans"/>
              </a:rPr>
              <a:t>Reading records are taken in to be checked ready for book change on Friday. </a:t>
            </a:r>
          </a:p>
          <a:p>
            <a:pPr marL="285750" indent="-285750">
              <a:buFont typeface="Arial" panose="020B0604020202020204" pitchFamily="34" charset="0"/>
              <a:buChar char="•"/>
            </a:pPr>
            <a:endParaRPr lang="en-US" sz="1200" dirty="0">
              <a:solidFill>
                <a:srgbClr val="000000"/>
              </a:solidFill>
              <a:latin typeface="Open Sans"/>
              <a:ea typeface="Open Sans"/>
              <a:cs typeface="Open Sans"/>
            </a:endParaRPr>
          </a:p>
          <a:p>
            <a:pPr marL="285750" indent="-285750">
              <a:buFont typeface="Arial" panose="020B0604020202020204" pitchFamily="34" charset="0"/>
              <a:buChar char="•"/>
            </a:pPr>
            <a:r>
              <a:rPr lang="en-US" sz="1200" dirty="0">
                <a:solidFill>
                  <a:srgbClr val="000000"/>
                </a:solidFill>
                <a:latin typeface="Open Sans"/>
                <a:ea typeface="Open Sans"/>
                <a:cs typeface="Open Sans"/>
              </a:rPr>
              <a:t>Please ensure all books are returned on a Thursday</a:t>
            </a:r>
          </a:p>
        </p:txBody>
      </p:sp>
      <p:pic>
        <p:nvPicPr>
          <p:cNvPr id="27" name="Picture 27"/>
          <p:cNvPicPr>
            <a:picLocks noChangeAspect="1"/>
          </p:cNvPicPr>
          <p:nvPr/>
        </p:nvPicPr>
        <p:blipFill>
          <a:blip r:embed="rId8"/>
          <a:srcRect l="8624" r="30543" b="18158"/>
          <a:stretch>
            <a:fillRect/>
          </a:stretch>
        </p:blipFill>
        <p:spPr>
          <a:xfrm>
            <a:off x="4279590" y="4524269"/>
            <a:ext cx="2500853" cy="2955385"/>
          </a:xfrm>
          <a:prstGeom prst="rect">
            <a:avLst/>
          </a:prstGeom>
        </p:spPr>
      </p:pic>
      <p:pic>
        <p:nvPicPr>
          <p:cNvPr id="28" name="Picture 2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4381057" y="4122647"/>
            <a:ext cx="2138217" cy="542573"/>
          </a:xfrm>
          <a:prstGeom prst="rect">
            <a:avLst/>
          </a:prstGeom>
        </p:spPr>
      </p:pic>
      <p:sp>
        <p:nvSpPr>
          <p:cNvPr id="29" name="TextBox 29"/>
          <p:cNvSpPr txBox="1"/>
          <p:nvPr/>
        </p:nvSpPr>
        <p:spPr>
          <a:xfrm>
            <a:off x="4359639" y="4246896"/>
            <a:ext cx="2186461"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ea typeface="Open Sans Bold"/>
                <a:cs typeface="Open Sans Bold"/>
              </a:rPr>
              <a:t>HOME LEARNING</a:t>
            </a:r>
            <a:endParaRPr lang="en-US" sz="1800" dirty="0">
              <a:solidFill>
                <a:srgbClr val="000000"/>
              </a:solidFill>
              <a:latin typeface="Open Sans Bold"/>
              <a:ea typeface="Open Sans Bold"/>
              <a:cs typeface="Open Sans Bold"/>
            </a:endParaRPr>
          </a:p>
        </p:txBody>
      </p:sp>
      <p:pic>
        <p:nvPicPr>
          <p:cNvPr id="30" name="Picture 3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23960" y="4806518"/>
            <a:ext cx="2433763" cy="2559980"/>
          </a:xfrm>
          <a:prstGeom prst="rect">
            <a:avLst/>
          </a:prstGeom>
        </p:spPr>
      </p:pic>
      <p:pic>
        <p:nvPicPr>
          <p:cNvPr id="31" name="Picture 31"/>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543862" y="4292033"/>
            <a:ext cx="2138217" cy="542573"/>
          </a:xfrm>
          <a:prstGeom prst="rect">
            <a:avLst/>
          </a:prstGeom>
        </p:spPr>
      </p:pic>
      <p:sp>
        <p:nvSpPr>
          <p:cNvPr id="32" name="TextBox 32"/>
          <p:cNvSpPr txBox="1"/>
          <p:nvPr/>
        </p:nvSpPr>
        <p:spPr>
          <a:xfrm>
            <a:off x="1948511" y="4384608"/>
            <a:ext cx="1043880" cy="297180"/>
          </a:xfrm>
          <a:prstGeom prst="rect">
            <a:avLst/>
          </a:prstGeom>
        </p:spPr>
        <p:txBody>
          <a:bodyPr lIns="0" tIns="0" rIns="0" bIns="0" rtlCol="0" anchor="t">
            <a:spAutoFit/>
          </a:bodyPr>
          <a:lstStyle/>
          <a:p>
            <a:pPr algn="ctr">
              <a:lnSpc>
                <a:spcPts val="2520"/>
              </a:lnSpc>
            </a:pPr>
            <a:r>
              <a:rPr lang="en-US" dirty="0">
                <a:solidFill>
                  <a:srgbClr val="000000"/>
                </a:solidFill>
                <a:latin typeface="Open Sans Bold"/>
              </a:rPr>
              <a:t>Phonics </a:t>
            </a:r>
            <a:r>
              <a:rPr lang="en-US" sz="1800" dirty="0">
                <a:solidFill>
                  <a:srgbClr val="000000"/>
                </a:solidFill>
                <a:latin typeface="Open Sans Bold"/>
              </a:rPr>
              <a:t> </a:t>
            </a:r>
          </a:p>
        </p:txBody>
      </p:sp>
      <p:sp>
        <p:nvSpPr>
          <p:cNvPr id="35" name="TextBox 35"/>
          <p:cNvSpPr txBox="1"/>
          <p:nvPr/>
        </p:nvSpPr>
        <p:spPr>
          <a:xfrm>
            <a:off x="1306555" y="5100907"/>
            <a:ext cx="1951756" cy="2031325"/>
          </a:xfrm>
          <a:prstGeom prst="rect">
            <a:avLst/>
          </a:prstGeom>
        </p:spPr>
        <p:txBody>
          <a:bodyPr lIns="0" tIns="0" rIns="0" bIns="0" rtlCol="0" anchor="t">
            <a:spAutoFit/>
          </a:bodyPr>
          <a:lstStyle/>
          <a:p>
            <a:pPr algn="just"/>
            <a:r>
              <a:rPr lang="en-US" sz="1200" dirty="0">
                <a:solidFill>
                  <a:srgbClr val="000000"/>
                </a:solidFill>
                <a:latin typeface="Open Sans"/>
              </a:rPr>
              <a:t>We will be continuing with our phonics groups.  If your child brings home a Read, Write Inc book, they will have practiced this book throughout the week at school.  As it is a book that is familiar to them, they might be able to read it at home with increased fluency.</a:t>
            </a:r>
          </a:p>
        </p:txBody>
      </p:sp>
      <p:sp>
        <p:nvSpPr>
          <p:cNvPr id="36" name="TextBox 36"/>
          <p:cNvSpPr txBox="1"/>
          <p:nvPr/>
        </p:nvSpPr>
        <p:spPr>
          <a:xfrm>
            <a:off x="4544890" y="5105473"/>
            <a:ext cx="1983440" cy="2369880"/>
          </a:xfrm>
          <a:prstGeom prst="rect">
            <a:avLst/>
          </a:prstGeom>
        </p:spPr>
        <p:txBody>
          <a:bodyPr wrap="square" lIns="0" tIns="0" rIns="0" bIns="0" rtlCol="0" anchor="t">
            <a:spAutoFit/>
          </a:bodyPr>
          <a:lstStyle/>
          <a:p>
            <a:pPr algn="just"/>
            <a:r>
              <a:rPr lang="en-US" sz="1400" dirty="0">
                <a:latin typeface="Open Sans"/>
                <a:ea typeface="+mn-lt"/>
                <a:cs typeface="+mn-lt"/>
              </a:rPr>
              <a:t>All children will continue to bring home a “sharing” book each week, for you to read with or to your child, as well as a Read, Write Inc. phonics book for them to read to you. </a:t>
            </a:r>
            <a:endParaRPr lang="en-US" sz="1400" dirty="0">
              <a:latin typeface="Open Sans"/>
              <a:ea typeface="Open Sans"/>
              <a:cs typeface="Open Sans"/>
            </a:endParaRPr>
          </a:p>
          <a:p>
            <a:pPr algn="just"/>
            <a:r>
              <a:rPr lang="en-US" sz="1400" dirty="0">
                <a:solidFill>
                  <a:srgbClr val="000000"/>
                </a:solidFill>
                <a:latin typeface="Open Sans"/>
                <a:ea typeface="Open Sans"/>
                <a:cs typeface="Open Sans"/>
              </a:rPr>
              <a:t>A phonics homework sheet will be sent out every Friday.</a:t>
            </a:r>
          </a:p>
        </p:txBody>
      </p:sp>
      <p:sp>
        <p:nvSpPr>
          <p:cNvPr id="33" name="TextBox 32">
            <a:extLst>
              <a:ext uri="{FF2B5EF4-FFF2-40B4-BE49-F238E27FC236}">
                <a16:creationId xmlns:a16="http://schemas.microsoft.com/office/drawing/2014/main" id="{04A0CD0A-0A3F-446A-9E55-F4B4EF31731D}"/>
              </a:ext>
            </a:extLst>
          </p:cNvPr>
          <p:cNvSpPr txBox="1"/>
          <p:nvPr/>
        </p:nvSpPr>
        <p:spPr>
          <a:xfrm>
            <a:off x="3171335" y="1935635"/>
            <a:ext cx="2666076" cy="1861728"/>
          </a:xfrm>
          <a:prstGeom prst="rect">
            <a:avLst/>
          </a:prstGeom>
          <a:noFill/>
        </p:spPr>
        <p:txBody>
          <a:bodyPr wrap="square">
            <a:spAutoFit/>
          </a:bodyPr>
          <a:lstStyle/>
          <a:p>
            <a:pPr>
              <a:lnSpc>
                <a:spcPct val="107000"/>
              </a:lnSpc>
              <a:spcAft>
                <a:spcPts val="800"/>
              </a:spcAft>
            </a:pPr>
            <a:r>
              <a:rPr lang="en-GB" sz="1200" dirty="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Through our topic of the past we will be learning about dinosaurs, the moon landing as a big historical event, changes in technology, schools and </a:t>
            </a:r>
            <a:r>
              <a:rPr lang="en-GB" sz="1200" dirty="0" err="1">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seasides</a:t>
            </a:r>
            <a:r>
              <a:rPr lang="en-GB" sz="1200" dirty="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where we will  incorporate the whole school term theme of sustainability through exploring  single use plastics and how they changed our </a:t>
            </a:r>
            <a:r>
              <a:rPr lang="en-GB" sz="1200" dirty="0" err="1">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seasides</a:t>
            </a:r>
            <a:r>
              <a:rPr lang="en-GB" sz="1200" dirty="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08a44f6874128c3333bb93063f8b2dc8">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d0d386b014d50c5de146d1bc4c1a7d9b"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4248B6F-4DCE-44DB-8C15-3C2B91873E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5953E8-2F5F-4B0B-81F5-72B9F9364925}">
  <ds:schemaRefs>
    <ds:schemaRef ds:uri="http://schemas.microsoft.com/office/2006/documentManagement/types"/>
    <ds:schemaRef ds:uri="http://schemas.microsoft.com/office/2006/metadata/properties"/>
    <ds:schemaRef ds:uri="http://purl.org/dc/elements/1.1/"/>
    <ds:schemaRef ds:uri="f00701a2-7724-4efd-af13-a623fff13b57"/>
    <ds:schemaRef ds:uri="0ff44e97-233f-4fc8-9d97-fac65850ace2"/>
    <ds:schemaRef ds:uri="8b33755d-08ae-413b-a6d7-2c8ef28c99bd"/>
    <ds:schemaRef ds:uri="http://purl.org/dc/term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F3B2938B-E32C-42C2-B320-8C4DC46A2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128</TotalTime>
  <Words>553</Words>
  <Application>Microsoft Office PowerPoint</Application>
  <PresentationFormat>Custom</PresentationFormat>
  <Paragraphs>42</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Open Sans Bold</vt:lpstr>
      <vt:lpstr>Arial</vt:lpstr>
      <vt:lpstr>Calibri</vt:lpstr>
      <vt:lpstr>Roboto</vt:lpstr>
      <vt:lpstr>Open Sans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Donna Finch</cp:lastModifiedBy>
  <cp:revision>216</cp:revision>
  <dcterms:created xsi:type="dcterms:W3CDTF">2006-08-16T00:00:00Z</dcterms:created>
  <dcterms:modified xsi:type="dcterms:W3CDTF">2026-02-11T11:35:07Z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