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8" r:id="rId4"/>
  </p:sldMasterIdLst>
  <p:notesMasterIdLst>
    <p:notesMasterId r:id="rId18"/>
  </p:notesMasterIdLst>
  <p:sldIdLst>
    <p:sldId id="256" r:id="rId5"/>
    <p:sldId id="257" r:id="rId6"/>
    <p:sldId id="258" r:id="rId7"/>
    <p:sldId id="290" r:id="rId8"/>
    <p:sldId id="264" r:id="rId9"/>
    <p:sldId id="259" r:id="rId10"/>
    <p:sldId id="260" r:id="rId11"/>
    <p:sldId id="261" r:id="rId12"/>
    <p:sldId id="265" r:id="rId13"/>
    <p:sldId id="289" r:id="rId14"/>
    <p:sldId id="288" r:id="rId15"/>
    <p:sldId id="262" r:id="rId16"/>
    <p:sldId id="26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81093C-5750-F22F-5A61-D414E6D9792D}" v="10" dt="2025-09-17T10:15:03.970"/>
    <p1510:client id="{C32D0D5E-209A-5514-C1D4-5B526F4D5FED}" v="21" dt="2025-09-17T10:19:38.857"/>
    <p1510:client id="{C48DDE6D-4B94-34BB-FD10-64EB7A0F3744}" v="552" dt="2025-09-17T10:06:54.204"/>
    <p1510:client id="{CA8DC57E-9FA9-F549-A552-C9556E839A10}" v="401" dt="2025-09-17T12:07:50.511"/>
    <p1510:client id="{CAFF55ED-6393-78FA-2280-100DC5DE476E}" v="2" dt="2025-09-17T07:30:22.3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089B5B-B012-4103-93F7-0DCFEEAB556D}" type="datetimeFigureOut">
              <a:t>9/17/2025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7699BA-33E9-4AB1-9080-73399EB3C046}" type="slidenum">
              <a:t>‹#›</a:t>
            </a:fld>
            <a:endParaRPr lang="en-US"/>
          </a:p>
        </p:txBody>
      </p:sp>
    </p:spTree>
    <p:extLst>
      <p:ext uri="{BB962C8B-B14F-4D97-AF65-F5344CB8AC3E}">
        <p14:creationId xmlns:p14="http://schemas.microsoft.com/office/powerpoint/2010/main" val="3594560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Jumpers – Names </a:t>
            </a:r>
          </a:p>
          <a:p>
            <a:r>
              <a:rPr lang="en-US">
                <a:ea typeface="Calibri"/>
                <a:cs typeface="Calibri"/>
              </a:rPr>
              <a:t>Recycling – Friday </a:t>
            </a:r>
          </a:p>
          <a:p>
            <a:r>
              <a:rPr lang="en-US">
                <a:ea typeface="Calibri"/>
                <a:cs typeface="Calibri"/>
              </a:rPr>
              <a:t>Leaflet</a:t>
            </a:r>
          </a:p>
          <a:p>
            <a:endParaRPr lang="en-US">
              <a:ea typeface="Calibri"/>
              <a:cs typeface="Calibri"/>
            </a:endParaRPr>
          </a:p>
        </p:txBody>
      </p:sp>
      <p:sp>
        <p:nvSpPr>
          <p:cNvPr id="4" name="Slide Number Placeholder 3"/>
          <p:cNvSpPr>
            <a:spLocks noGrp="1"/>
          </p:cNvSpPr>
          <p:nvPr>
            <p:ph type="sldNum" sz="quarter" idx="5"/>
          </p:nvPr>
        </p:nvSpPr>
        <p:spPr/>
        <p:txBody>
          <a:bodyPr/>
          <a:lstStyle/>
          <a:p>
            <a:fld id="{787699BA-33E9-4AB1-9080-73399EB3C046}" type="slidenum">
              <a:t>1</a:t>
            </a:fld>
            <a:endParaRPr lang="en-US"/>
          </a:p>
        </p:txBody>
      </p:sp>
    </p:spTree>
    <p:extLst>
      <p:ext uri="{BB962C8B-B14F-4D97-AF65-F5344CB8AC3E}">
        <p14:creationId xmlns:p14="http://schemas.microsoft.com/office/powerpoint/2010/main" val="4195133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000"/>
              </a:spcBef>
              <a:buFont typeface="Arial"/>
              <a:buChar char="•"/>
            </a:pPr>
            <a:r>
              <a:rPr lang="en-GB">
                <a:solidFill>
                  <a:srgbClr val="404040"/>
                </a:solidFill>
              </a:rPr>
              <a:t>Persistent, consistent and insistent</a:t>
            </a:r>
            <a:endParaRPr lang="en-US"/>
          </a:p>
          <a:p>
            <a:pPr marL="285750" indent="-285750">
              <a:spcBef>
                <a:spcPts val="1000"/>
              </a:spcBef>
              <a:buFont typeface="Arial"/>
              <a:buChar char="•"/>
            </a:pPr>
            <a:r>
              <a:rPr lang="en-GB">
                <a:solidFill>
                  <a:srgbClr val="404040"/>
                </a:solidFill>
              </a:rPr>
              <a:t>Protective measures to support all children</a:t>
            </a:r>
            <a:endParaRPr lang="en-US"/>
          </a:p>
          <a:p>
            <a:pPr marL="285750" indent="-285750">
              <a:spcBef>
                <a:spcPts val="1000"/>
              </a:spcBef>
              <a:buFont typeface="Arial"/>
              <a:buChar char="•"/>
            </a:pPr>
            <a:r>
              <a:rPr lang="en-GB">
                <a:solidFill>
                  <a:srgbClr val="404040"/>
                </a:solidFill>
              </a:rPr>
              <a:t>Learning to be pro-social and think of others</a:t>
            </a:r>
            <a:endParaRPr lang="en-US"/>
          </a:p>
        </p:txBody>
      </p:sp>
      <p:sp>
        <p:nvSpPr>
          <p:cNvPr id="4" name="Slide Number Placeholder 3"/>
          <p:cNvSpPr>
            <a:spLocks noGrp="1"/>
          </p:cNvSpPr>
          <p:nvPr>
            <p:ph type="sldNum" sz="quarter" idx="5"/>
          </p:nvPr>
        </p:nvSpPr>
        <p:spPr/>
        <p:txBody>
          <a:bodyPr/>
          <a:lstStyle/>
          <a:p>
            <a:fld id="{787699BA-33E9-4AB1-9080-73399EB3C046}" type="slidenum">
              <a:t>9</a:t>
            </a:fld>
            <a:endParaRPr lang="en-US"/>
          </a:p>
        </p:txBody>
      </p:sp>
    </p:spTree>
    <p:extLst>
      <p:ext uri="{BB962C8B-B14F-4D97-AF65-F5344CB8AC3E}">
        <p14:creationId xmlns:p14="http://schemas.microsoft.com/office/powerpoint/2010/main" val="14927673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C14CD-C032-9606-7A45-77E3D4153E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4A15CF-83D5-38D8-2BFA-30EE51F8EC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7C435-CA15-AE69-6A7E-F050FF4583E5}"/>
              </a:ext>
            </a:extLst>
          </p:cNvPr>
          <p:cNvSpPr>
            <a:spLocks noGrp="1"/>
          </p:cNvSpPr>
          <p:nvPr>
            <p:ph type="body" idx="1"/>
          </p:nvPr>
        </p:nvSpPr>
        <p:spPr/>
        <p:txBody>
          <a:bodyPr/>
          <a:lstStyle/>
          <a:p>
            <a:pPr marL="285750" indent="-285750">
              <a:spcBef>
                <a:spcPts val="1000"/>
              </a:spcBef>
              <a:buFont typeface="Arial"/>
              <a:buChar char="•"/>
            </a:pPr>
            <a:r>
              <a:rPr lang="en-GB">
                <a:solidFill>
                  <a:srgbClr val="404040"/>
                </a:solidFill>
              </a:rPr>
              <a:t>Persistent, consistent and insistent</a:t>
            </a:r>
            <a:endParaRPr lang="en-US"/>
          </a:p>
          <a:p>
            <a:pPr marL="285750" indent="-285750">
              <a:spcBef>
                <a:spcPts val="1000"/>
              </a:spcBef>
              <a:buFont typeface="Arial"/>
              <a:buChar char="•"/>
            </a:pPr>
            <a:r>
              <a:rPr lang="en-GB">
                <a:solidFill>
                  <a:srgbClr val="404040"/>
                </a:solidFill>
              </a:rPr>
              <a:t>Protective measures to support all children</a:t>
            </a:r>
            <a:endParaRPr lang="en-US"/>
          </a:p>
          <a:p>
            <a:pPr marL="285750" indent="-285750">
              <a:spcBef>
                <a:spcPts val="1000"/>
              </a:spcBef>
              <a:buFont typeface="Arial"/>
              <a:buChar char="•"/>
            </a:pPr>
            <a:r>
              <a:rPr lang="en-GB">
                <a:solidFill>
                  <a:srgbClr val="404040"/>
                </a:solidFill>
              </a:rPr>
              <a:t>Learning to be pro-social and think of others</a:t>
            </a:r>
            <a:endParaRPr lang="en-US"/>
          </a:p>
        </p:txBody>
      </p:sp>
      <p:sp>
        <p:nvSpPr>
          <p:cNvPr id="4" name="Slide Number Placeholder 3">
            <a:extLst>
              <a:ext uri="{FF2B5EF4-FFF2-40B4-BE49-F238E27FC236}">
                <a16:creationId xmlns:a16="http://schemas.microsoft.com/office/drawing/2014/main" id="{C87C1AAD-1A60-85C6-E8A2-6EA27D3DF443}"/>
              </a:ext>
            </a:extLst>
          </p:cNvPr>
          <p:cNvSpPr>
            <a:spLocks noGrp="1"/>
          </p:cNvSpPr>
          <p:nvPr>
            <p:ph type="sldNum" sz="quarter" idx="5"/>
          </p:nvPr>
        </p:nvSpPr>
        <p:spPr/>
        <p:txBody>
          <a:bodyPr/>
          <a:lstStyle/>
          <a:p>
            <a:fld id="{787699BA-33E9-4AB1-9080-73399EB3C046}" type="slidenum">
              <a:t>10</a:t>
            </a:fld>
            <a:endParaRPr lang="en-US"/>
          </a:p>
        </p:txBody>
      </p:sp>
    </p:spTree>
    <p:extLst>
      <p:ext uri="{BB962C8B-B14F-4D97-AF65-F5344CB8AC3E}">
        <p14:creationId xmlns:p14="http://schemas.microsoft.com/office/powerpoint/2010/main" val="3331563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BDF68E2-58F2-4D09-BE8B-E3BD06533059}"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2072966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8FC5F6-F338-4AE4-BB23-26385BCFC423}"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a:p>
        </p:txBody>
      </p:sp>
    </p:spTree>
    <p:extLst>
      <p:ext uri="{BB962C8B-B14F-4D97-AF65-F5344CB8AC3E}">
        <p14:creationId xmlns:p14="http://schemas.microsoft.com/office/powerpoint/2010/main" val="2265995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4006301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9AB4D41-86C1-4908-B66A-0B50CEB3BF29}" type="datetimeFigureOut">
              <a:rPr lang="en-US" smtClean="0"/>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167206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6426E2C-56C1-4E0D-A793-0088A7FDD37E}" type="datetimeFigureOut">
              <a:rPr lang="en-US" smtClean="0"/>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3753815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smtClean="0"/>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766062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94136C-8742-45B2-AF27-D93DF72833A9}" type="datetimeFigureOut">
              <a:rPr lang="en-US" smtClean="0"/>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49105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ABBEA6-7C60-4B02-AE87-00D78D8422AF}" type="datetimeFigureOut">
              <a:rPr lang="en-US" smtClean="0"/>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3948528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a:p>
        </p:txBody>
      </p:sp>
      <p:sp>
        <p:nvSpPr>
          <p:cNvPr id="5" name="Date Placeholder 4"/>
          <p:cNvSpPr>
            <a:spLocks noGrp="1"/>
          </p:cNvSpPr>
          <p:nvPr>
            <p:ph type="dt" sz="half" idx="10"/>
          </p:nvPr>
        </p:nvSpPr>
        <p:spPr/>
        <p:txBody>
          <a:bodyPr/>
          <a:lstStyle/>
          <a:p>
            <a:fld id="{C9CAD897-D46E-4AD2-BD9B-49DD3E640873}" type="datetimeFigureOut">
              <a:rPr lang="en-US" smtClean="0"/>
              <a:t>9/17/2025</a:t>
            </a:fld>
            <a:endParaRPr lang="en-US"/>
          </a:p>
        </p:txBody>
      </p:sp>
    </p:spTree>
    <p:extLst>
      <p:ext uri="{BB962C8B-B14F-4D97-AF65-F5344CB8AC3E}">
        <p14:creationId xmlns:p14="http://schemas.microsoft.com/office/powerpoint/2010/main" val="848185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82080225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570080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400566209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7332209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8624D31-43A5-475A-80CF-332C9F6DCF35}"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a:p>
        </p:txBody>
      </p:sp>
    </p:spTree>
    <p:extLst>
      <p:ext uri="{BB962C8B-B14F-4D97-AF65-F5344CB8AC3E}">
        <p14:creationId xmlns:p14="http://schemas.microsoft.com/office/powerpoint/2010/main" val="166123865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2D6473-DF6D-4702-B328-E0DD40540A4E}"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2451649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6F7E3A-B166-407D-9866-32884E7D5B37}" type="datetimeFigureOut">
              <a:rPr lang="en-US" smtClean="0"/>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a:p>
        </p:txBody>
      </p:sp>
    </p:spTree>
    <p:extLst>
      <p:ext uri="{BB962C8B-B14F-4D97-AF65-F5344CB8AC3E}">
        <p14:creationId xmlns:p14="http://schemas.microsoft.com/office/powerpoint/2010/main" val="1599856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8624D31-43A5-475A-80CF-332C9F6DCF35}" type="datetimeFigureOut">
              <a:rPr lang="en-US" smtClean="0"/>
              <a:t>9/17/2025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a:p>
        </p:txBody>
      </p:sp>
    </p:spTree>
    <p:extLst>
      <p:ext uri="{BB962C8B-B14F-4D97-AF65-F5344CB8AC3E}">
        <p14:creationId xmlns:p14="http://schemas.microsoft.com/office/powerpoint/2010/main" val="238214795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hyperlink" Target="mailto:office@palacewood.kent.sch.uk"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C27C1-E979-40FD-8420-B87EFE9BF1E3}"/>
              </a:ext>
            </a:extLst>
          </p:cNvPr>
          <p:cNvSpPr>
            <a:spLocks noGrp="1"/>
          </p:cNvSpPr>
          <p:nvPr>
            <p:ph type="ctrTitle"/>
          </p:nvPr>
        </p:nvSpPr>
        <p:spPr>
          <a:xfrm>
            <a:off x="1377858" y="1782698"/>
            <a:ext cx="8322733" cy="1646302"/>
          </a:xfrm>
        </p:spPr>
        <p:txBody>
          <a:bodyPr/>
          <a:lstStyle/>
          <a:p>
            <a:pPr algn="ctr"/>
            <a:r>
              <a:rPr lang="en-GB" sz="7200" b="1">
                <a:solidFill>
                  <a:schemeClr val="tx1"/>
                </a:solidFill>
              </a:rPr>
              <a:t>Welcome to Year 1</a:t>
            </a:r>
          </a:p>
        </p:txBody>
      </p:sp>
      <p:pic>
        <p:nvPicPr>
          <p:cNvPr id="4" name="Picture 3">
            <a:extLst>
              <a:ext uri="{FF2B5EF4-FFF2-40B4-BE49-F238E27FC236}">
                <a16:creationId xmlns:a16="http://schemas.microsoft.com/office/drawing/2014/main" id="{BD1CE480-63BA-447C-95D6-7B1EDE107744}"/>
              </a:ext>
            </a:extLst>
          </p:cNvPr>
          <p:cNvPicPr/>
          <p:nvPr/>
        </p:nvPicPr>
        <p:blipFill>
          <a:blip r:embed="rId3">
            <a:extLst>
              <a:ext uri="{28A0092B-C50C-407E-A947-70E740481C1C}">
                <a14:useLocalDpi xmlns:a14="http://schemas.microsoft.com/office/drawing/2010/main" val="0"/>
              </a:ext>
            </a:extLst>
          </a:blip>
          <a:stretch>
            <a:fillRect/>
          </a:stretch>
        </p:blipFill>
        <p:spPr>
          <a:xfrm>
            <a:off x="0" y="5231174"/>
            <a:ext cx="7019027" cy="1626826"/>
          </a:xfrm>
          <a:prstGeom prst="rect">
            <a:avLst/>
          </a:prstGeom>
        </p:spPr>
      </p:pic>
    </p:spTree>
    <p:extLst>
      <p:ext uri="{BB962C8B-B14F-4D97-AF65-F5344CB8AC3E}">
        <p14:creationId xmlns:p14="http://schemas.microsoft.com/office/powerpoint/2010/main" val="3280424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F3BE2-5FEC-4223-A12B-555913140100}"/>
              </a:ext>
            </a:extLst>
          </p:cNvPr>
          <p:cNvSpPr>
            <a:spLocks noGrp="1"/>
          </p:cNvSpPr>
          <p:nvPr>
            <p:ph type="title"/>
          </p:nvPr>
        </p:nvSpPr>
        <p:spPr/>
        <p:txBody>
          <a:bodyPr/>
          <a:lstStyle/>
          <a:p>
            <a:r>
              <a:rPr lang="en-GB" b="1">
                <a:solidFill>
                  <a:schemeClr val="tx1"/>
                </a:solidFill>
              </a:rPr>
              <a:t>Meet the Year 1 Team:</a:t>
            </a:r>
          </a:p>
        </p:txBody>
      </p:sp>
      <p:sp>
        <p:nvSpPr>
          <p:cNvPr id="3" name="Content Placeholder 2">
            <a:extLst>
              <a:ext uri="{FF2B5EF4-FFF2-40B4-BE49-F238E27FC236}">
                <a16:creationId xmlns:a16="http://schemas.microsoft.com/office/drawing/2014/main" id="{C0A0F502-7FBD-4500-A550-FBA968D0FA0D}"/>
              </a:ext>
            </a:extLst>
          </p:cNvPr>
          <p:cNvSpPr>
            <a:spLocks noGrp="1"/>
          </p:cNvSpPr>
          <p:nvPr>
            <p:ph idx="1"/>
          </p:nvPr>
        </p:nvSpPr>
        <p:spPr/>
        <p:txBody>
          <a:bodyPr vert="horz" lIns="91440" tIns="45720" rIns="91440" bIns="45720" rtlCol="0" anchor="t">
            <a:normAutofit lnSpcReduction="10000"/>
          </a:bodyPr>
          <a:lstStyle/>
          <a:p>
            <a:r>
              <a:rPr lang="en-GB"/>
              <a:t>Conway Class</a:t>
            </a:r>
          </a:p>
          <a:p>
            <a:r>
              <a:rPr lang="en-GB"/>
              <a:t>Teacher – Mrs Childs (Mon &amp; Tues)</a:t>
            </a:r>
          </a:p>
          <a:p>
            <a:r>
              <a:rPr lang="en-GB"/>
              <a:t>Teacher – Mrs Doyle (Thurs &amp; Fri)</a:t>
            </a:r>
          </a:p>
          <a:p>
            <a:endParaRPr lang="en-GB"/>
          </a:p>
          <a:p>
            <a:r>
              <a:rPr lang="en-GB"/>
              <a:t>Ash Class</a:t>
            </a:r>
          </a:p>
          <a:p>
            <a:r>
              <a:rPr lang="en-GB"/>
              <a:t>Teacher – Miss Licence</a:t>
            </a:r>
          </a:p>
          <a:p>
            <a:endParaRPr lang="en-GB"/>
          </a:p>
          <a:p>
            <a:r>
              <a:rPr lang="en-GB"/>
              <a:t>Teaching Assistants– Mrs Moule, Mrs Hagger, Miss Pun, Mrs Lembo &amp; Mrs Sikora</a:t>
            </a:r>
          </a:p>
          <a:p>
            <a:endParaRPr lang="en-GB"/>
          </a:p>
          <a:p>
            <a:r>
              <a:rPr lang="en-GB"/>
              <a:t>Wednesday – Coach Ky, Mrs Bedford, Mrs Lembo, Mr Hopkins</a:t>
            </a:r>
          </a:p>
          <a:p>
            <a:endParaRPr lang="en-GB"/>
          </a:p>
          <a:p>
            <a:endParaRPr lang="en-GB"/>
          </a:p>
        </p:txBody>
      </p:sp>
    </p:spTree>
    <p:extLst>
      <p:ext uri="{BB962C8B-B14F-4D97-AF65-F5344CB8AC3E}">
        <p14:creationId xmlns:p14="http://schemas.microsoft.com/office/powerpoint/2010/main" val="2308814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F3BE2-5FEC-4223-A12B-555913140100}"/>
              </a:ext>
            </a:extLst>
          </p:cNvPr>
          <p:cNvSpPr>
            <a:spLocks noGrp="1"/>
          </p:cNvSpPr>
          <p:nvPr>
            <p:ph type="title"/>
          </p:nvPr>
        </p:nvSpPr>
        <p:spPr>
          <a:xfrm>
            <a:off x="1500433" y="326796"/>
            <a:ext cx="8596668" cy="1320800"/>
          </a:xfrm>
        </p:spPr>
        <p:txBody>
          <a:bodyPr/>
          <a:lstStyle/>
          <a:p>
            <a:pPr algn="ctr"/>
            <a:r>
              <a:rPr lang="en-GB" b="1" u="sng">
                <a:solidFill>
                  <a:schemeClr val="tx1"/>
                </a:solidFill>
              </a:rPr>
              <a:t>Our Timetable – Term 1</a:t>
            </a:r>
          </a:p>
        </p:txBody>
      </p:sp>
      <p:pic>
        <p:nvPicPr>
          <p:cNvPr id="3" name="Picture 2">
            <a:extLst>
              <a:ext uri="{FF2B5EF4-FFF2-40B4-BE49-F238E27FC236}">
                <a16:creationId xmlns:a16="http://schemas.microsoft.com/office/drawing/2014/main" id="{E1BD2E9F-88BE-ECFF-FE7B-41ECF795F5A1}"/>
              </a:ext>
            </a:extLst>
          </p:cNvPr>
          <p:cNvPicPr>
            <a:picLocks noChangeAspect="1"/>
          </p:cNvPicPr>
          <p:nvPr/>
        </p:nvPicPr>
        <p:blipFill>
          <a:blip r:embed="rId2"/>
          <a:stretch>
            <a:fillRect/>
          </a:stretch>
        </p:blipFill>
        <p:spPr>
          <a:xfrm>
            <a:off x="1462088" y="993417"/>
            <a:ext cx="9267825" cy="5429250"/>
          </a:xfrm>
          <a:prstGeom prst="rect">
            <a:avLst/>
          </a:prstGeom>
        </p:spPr>
      </p:pic>
    </p:spTree>
    <p:extLst>
      <p:ext uri="{BB962C8B-B14F-4D97-AF65-F5344CB8AC3E}">
        <p14:creationId xmlns:p14="http://schemas.microsoft.com/office/powerpoint/2010/main" val="3737728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76484-4B3A-1FC0-2063-06ADDAE25C52}"/>
              </a:ext>
            </a:extLst>
          </p:cNvPr>
          <p:cNvSpPr>
            <a:spLocks noGrp="1"/>
          </p:cNvSpPr>
          <p:nvPr>
            <p:ph type="title"/>
          </p:nvPr>
        </p:nvSpPr>
        <p:spPr>
          <a:xfrm>
            <a:off x="677334" y="914400"/>
            <a:ext cx="8596668" cy="751984"/>
          </a:xfrm>
        </p:spPr>
        <p:txBody>
          <a:bodyPr/>
          <a:lstStyle/>
          <a:p>
            <a:r>
              <a:rPr lang="en-US">
                <a:solidFill>
                  <a:schemeClr val="tx1"/>
                </a:solidFill>
              </a:rPr>
              <a:t>What do I need on a Wednesday?</a:t>
            </a:r>
          </a:p>
        </p:txBody>
      </p:sp>
      <p:sp>
        <p:nvSpPr>
          <p:cNvPr id="3" name="Content Placeholder 2">
            <a:extLst>
              <a:ext uri="{FF2B5EF4-FFF2-40B4-BE49-F238E27FC236}">
                <a16:creationId xmlns:a16="http://schemas.microsoft.com/office/drawing/2014/main" id="{EF3C0F04-CE69-342D-D33C-579A6789A506}"/>
              </a:ext>
            </a:extLst>
          </p:cNvPr>
          <p:cNvSpPr>
            <a:spLocks noGrp="1"/>
          </p:cNvSpPr>
          <p:nvPr>
            <p:ph idx="1"/>
          </p:nvPr>
        </p:nvSpPr>
        <p:spPr>
          <a:xfrm>
            <a:off x="677334" y="1858762"/>
            <a:ext cx="9367048" cy="4674969"/>
          </a:xfrm>
        </p:spPr>
        <p:txBody>
          <a:bodyPr vert="horz" lIns="91440" tIns="45720" rIns="91440" bIns="45720" rtlCol="0" anchor="t">
            <a:normAutofit/>
          </a:bodyPr>
          <a:lstStyle/>
          <a:p>
            <a:pPr marL="0" indent="0">
              <a:buNone/>
            </a:pPr>
            <a:r>
              <a:rPr lang="en-US" b="1"/>
              <a:t>Ash Class</a:t>
            </a:r>
            <a:r>
              <a:rPr lang="en-US"/>
              <a:t> need to arrive wearing their PE kit and Forest School waterproofs, ready to start their session straight away.  Children can arrive in normal footwear and then change into their wellington boots.</a:t>
            </a:r>
          </a:p>
          <a:p>
            <a:pPr marL="0" indent="0">
              <a:buNone/>
            </a:pPr>
            <a:endParaRPr lang="en-US"/>
          </a:p>
          <a:p>
            <a:pPr marL="0" indent="0">
              <a:buNone/>
            </a:pPr>
            <a:r>
              <a:rPr lang="en-US" b="1"/>
              <a:t>Conway Class</a:t>
            </a:r>
            <a:r>
              <a:rPr lang="en-US"/>
              <a:t> need to arrive wearing their PE kit and their Forest School gear in a named bag ready for later in the day.  </a:t>
            </a:r>
          </a:p>
          <a:p>
            <a:pPr marL="0" indent="0">
              <a:buNone/>
            </a:pPr>
            <a:endParaRPr lang="en-US"/>
          </a:p>
          <a:p>
            <a:pPr marL="0" indent="0">
              <a:buNone/>
            </a:pPr>
            <a:r>
              <a:rPr lang="en-US"/>
              <a:t>Regardless of the weather, children must have their legs and arms covered for Forest School to protect themselves.</a:t>
            </a:r>
          </a:p>
          <a:p>
            <a:pPr marL="0" indent="0">
              <a:buNone/>
            </a:pPr>
            <a:endParaRPr lang="en-US"/>
          </a:p>
          <a:p>
            <a:pPr marL="0" indent="0">
              <a:buNone/>
            </a:pPr>
            <a:r>
              <a:rPr lang="en-US"/>
              <a:t>Please come to school every day ready for whatever the weather.  Children will need a raincoat with a hood as we tend to go outside in light rain.</a:t>
            </a:r>
          </a:p>
        </p:txBody>
      </p:sp>
      <p:pic>
        <p:nvPicPr>
          <p:cNvPr id="6" name="Picture 5" descr="A tree with green text&#10;&#10;AI-generated content may be incorrect.">
            <a:extLst>
              <a:ext uri="{FF2B5EF4-FFF2-40B4-BE49-F238E27FC236}">
                <a16:creationId xmlns:a16="http://schemas.microsoft.com/office/drawing/2014/main" id="{A0271FFC-304C-F3EC-10C0-9F52E9EA6CDF}"/>
              </a:ext>
            </a:extLst>
          </p:cNvPr>
          <p:cNvPicPr>
            <a:picLocks noChangeAspect="1"/>
          </p:cNvPicPr>
          <p:nvPr/>
        </p:nvPicPr>
        <p:blipFill>
          <a:blip r:embed="rId2"/>
          <a:stretch>
            <a:fillRect/>
          </a:stretch>
        </p:blipFill>
        <p:spPr>
          <a:xfrm>
            <a:off x="8981208" y="131137"/>
            <a:ext cx="3096358" cy="1570160"/>
          </a:xfrm>
          <a:prstGeom prst="rect">
            <a:avLst/>
          </a:prstGeom>
        </p:spPr>
      </p:pic>
    </p:spTree>
    <p:extLst>
      <p:ext uri="{BB962C8B-B14F-4D97-AF65-F5344CB8AC3E}">
        <p14:creationId xmlns:p14="http://schemas.microsoft.com/office/powerpoint/2010/main" val="230752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0E7989-E5B7-C32F-D58A-D6ED26FAD2E9}"/>
              </a:ext>
            </a:extLst>
          </p:cNvPr>
          <p:cNvSpPr>
            <a:spLocks noGrp="1"/>
          </p:cNvSpPr>
          <p:nvPr>
            <p:ph type="title"/>
          </p:nvPr>
        </p:nvSpPr>
        <p:spPr/>
        <p:txBody>
          <a:bodyPr/>
          <a:lstStyle/>
          <a:p>
            <a:pPr algn="ctr"/>
            <a:r>
              <a:rPr lang="en-GB" b="1" u="sng">
                <a:solidFill>
                  <a:schemeClr val="tx1"/>
                </a:solidFill>
              </a:rPr>
              <a:t>Attendance and Punctuality</a:t>
            </a:r>
            <a:endParaRPr lang="en-US"/>
          </a:p>
        </p:txBody>
      </p:sp>
      <p:sp>
        <p:nvSpPr>
          <p:cNvPr id="3" name="Content Placeholder 2">
            <a:extLst>
              <a:ext uri="{FF2B5EF4-FFF2-40B4-BE49-F238E27FC236}">
                <a16:creationId xmlns:a16="http://schemas.microsoft.com/office/drawing/2014/main" id="{6C423C78-15E6-5490-BD45-883974BF144E}"/>
              </a:ext>
            </a:extLst>
          </p:cNvPr>
          <p:cNvSpPr>
            <a:spLocks noGrp="1"/>
          </p:cNvSpPr>
          <p:nvPr>
            <p:ph idx="1"/>
          </p:nvPr>
        </p:nvSpPr>
        <p:spPr>
          <a:xfrm>
            <a:off x="677334" y="1487489"/>
            <a:ext cx="8596668" cy="2864773"/>
          </a:xfrm>
        </p:spPr>
        <p:txBody>
          <a:bodyPr vert="horz" lIns="91440" tIns="45720" rIns="91440" bIns="45720" rtlCol="0" anchor="t">
            <a:normAutofit/>
          </a:bodyPr>
          <a:lstStyle/>
          <a:p>
            <a:r>
              <a:rPr lang="en-US"/>
              <a:t>8:25am    GATES OPEN</a:t>
            </a:r>
          </a:p>
          <a:p>
            <a:r>
              <a:rPr lang="en-US"/>
              <a:t>8:30am    CLASS DOORS OPEN</a:t>
            </a:r>
          </a:p>
          <a:p>
            <a:r>
              <a:rPr lang="en-US"/>
              <a:t>8:40am    GATES CLOSED, REGISTER IS TAKEN. </a:t>
            </a:r>
            <a:r>
              <a:rPr lang="en-US" u="sng"/>
              <a:t>CHILDREN ARE EXPECTED TO BE IN THE CLASSROOM AND SETTLE</a:t>
            </a:r>
            <a:r>
              <a:rPr lang="en-US"/>
              <a:t>D BY THIS TIME. LEARNING IS SET UP FOR THEM TO COMPLETE FROM 8:30am.</a:t>
            </a:r>
          </a:p>
          <a:p>
            <a:r>
              <a:rPr lang="en-US"/>
              <a:t>3:10am    ACORNS ARE DISMISSED</a:t>
            </a:r>
          </a:p>
          <a:p>
            <a:endParaRPr lang="en-US"/>
          </a:p>
        </p:txBody>
      </p:sp>
      <p:sp>
        <p:nvSpPr>
          <p:cNvPr id="5" name="Content Placeholder 2">
            <a:extLst>
              <a:ext uri="{FF2B5EF4-FFF2-40B4-BE49-F238E27FC236}">
                <a16:creationId xmlns:a16="http://schemas.microsoft.com/office/drawing/2014/main" id="{E184629D-6538-CA64-B8B3-EDB57DAF8324}"/>
              </a:ext>
            </a:extLst>
          </p:cNvPr>
          <p:cNvSpPr txBox="1">
            <a:spLocks/>
          </p:cNvSpPr>
          <p:nvPr/>
        </p:nvSpPr>
        <p:spPr>
          <a:xfrm>
            <a:off x="677334" y="4357689"/>
            <a:ext cx="8596668" cy="1709073"/>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r>
              <a:rPr lang="en-US"/>
              <a:t>If a child arrives to school after 8:40am, they must enter through the school office and they will be noted as LATE on the register. </a:t>
            </a:r>
          </a:p>
          <a:p>
            <a:pPr marL="0" indent="0">
              <a:buNone/>
            </a:pPr>
            <a:r>
              <a:rPr lang="en-US"/>
              <a:t>If a child arrives after the register has been closed (8:50am), then this will be classed as an UNAUTHORISED ABSENCE (U code). 10 or more </a:t>
            </a:r>
            <a:r>
              <a:rPr lang="en-US" err="1"/>
              <a:t>unauthorised</a:t>
            </a:r>
            <a:r>
              <a:rPr lang="en-US"/>
              <a:t> absences within 10 school weeks may be subject to a Penalty Notice from KCC. </a:t>
            </a:r>
          </a:p>
          <a:p>
            <a:endParaRPr lang="en-US"/>
          </a:p>
        </p:txBody>
      </p:sp>
    </p:spTree>
    <p:extLst>
      <p:ext uri="{BB962C8B-B14F-4D97-AF65-F5344CB8AC3E}">
        <p14:creationId xmlns:p14="http://schemas.microsoft.com/office/powerpoint/2010/main" val="853093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F3BE2-5FEC-4223-A12B-555913140100}"/>
              </a:ext>
            </a:extLst>
          </p:cNvPr>
          <p:cNvSpPr>
            <a:spLocks noGrp="1"/>
          </p:cNvSpPr>
          <p:nvPr>
            <p:ph type="title"/>
          </p:nvPr>
        </p:nvSpPr>
        <p:spPr>
          <a:xfrm>
            <a:off x="1500433" y="140195"/>
            <a:ext cx="8596668" cy="1320800"/>
          </a:xfrm>
        </p:spPr>
        <p:txBody>
          <a:bodyPr/>
          <a:lstStyle/>
          <a:p>
            <a:pPr algn="ctr"/>
            <a:r>
              <a:rPr lang="en-GB" b="1" u="sng">
                <a:solidFill>
                  <a:schemeClr val="tx1"/>
                </a:solidFill>
              </a:rPr>
              <a:t>Our Term 1 Curriculum</a:t>
            </a:r>
          </a:p>
        </p:txBody>
      </p:sp>
      <p:sp>
        <p:nvSpPr>
          <p:cNvPr id="3" name="Content Placeholder 2">
            <a:extLst>
              <a:ext uri="{FF2B5EF4-FFF2-40B4-BE49-F238E27FC236}">
                <a16:creationId xmlns:a16="http://schemas.microsoft.com/office/drawing/2014/main" id="{C0A0F502-7FBD-4500-A550-FBA968D0FA0D}"/>
              </a:ext>
            </a:extLst>
          </p:cNvPr>
          <p:cNvSpPr>
            <a:spLocks noGrp="1"/>
          </p:cNvSpPr>
          <p:nvPr>
            <p:ph idx="1"/>
          </p:nvPr>
        </p:nvSpPr>
        <p:spPr>
          <a:xfrm>
            <a:off x="677334" y="2160589"/>
            <a:ext cx="2890814" cy="3880773"/>
          </a:xfrm>
        </p:spPr>
        <p:txBody>
          <a:bodyPr vert="horz" lIns="91440" tIns="45720" rIns="91440" bIns="45720" rtlCol="0" anchor="t">
            <a:normAutofit/>
          </a:bodyPr>
          <a:lstStyle/>
          <a:p>
            <a:pPr marL="0" indent="0">
              <a:buNone/>
            </a:pPr>
            <a:r>
              <a:rPr lang="en-GB">
                <a:highlight>
                  <a:srgbClr val="FFFF00"/>
                </a:highlight>
              </a:rPr>
              <a:t> </a:t>
            </a:r>
            <a:endParaRPr lang="en-GB"/>
          </a:p>
        </p:txBody>
      </p:sp>
      <p:pic>
        <p:nvPicPr>
          <p:cNvPr id="4" name="Picture 3">
            <a:extLst>
              <a:ext uri="{FF2B5EF4-FFF2-40B4-BE49-F238E27FC236}">
                <a16:creationId xmlns:a16="http://schemas.microsoft.com/office/drawing/2014/main" id="{6570726D-DF4D-4A07-86B2-84A460042917}"/>
              </a:ext>
            </a:extLst>
          </p:cNvPr>
          <p:cNvPicPr>
            <a:picLocks noChangeAspect="1"/>
          </p:cNvPicPr>
          <p:nvPr/>
        </p:nvPicPr>
        <p:blipFill>
          <a:blip r:embed="rId2"/>
          <a:stretch>
            <a:fillRect/>
          </a:stretch>
        </p:blipFill>
        <p:spPr>
          <a:xfrm>
            <a:off x="1755430" y="919605"/>
            <a:ext cx="8086674" cy="5821351"/>
          </a:xfrm>
          <a:prstGeom prst="rect">
            <a:avLst/>
          </a:prstGeom>
        </p:spPr>
      </p:pic>
    </p:spTree>
    <p:extLst>
      <p:ext uri="{BB962C8B-B14F-4D97-AF65-F5344CB8AC3E}">
        <p14:creationId xmlns:p14="http://schemas.microsoft.com/office/powerpoint/2010/main" val="3221448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F3BE2-5FEC-4223-A12B-555913140100}"/>
              </a:ext>
            </a:extLst>
          </p:cNvPr>
          <p:cNvSpPr>
            <a:spLocks noGrp="1"/>
          </p:cNvSpPr>
          <p:nvPr>
            <p:ph type="title"/>
          </p:nvPr>
        </p:nvSpPr>
        <p:spPr>
          <a:xfrm>
            <a:off x="1797666" y="117666"/>
            <a:ext cx="8596668" cy="1320800"/>
          </a:xfrm>
        </p:spPr>
        <p:txBody>
          <a:bodyPr/>
          <a:lstStyle/>
          <a:p>
            <a:pPr algn="ctr"/>
            <a:r>
              <a:rPr lang="en-GB" b="1" u="sng">
                <a:solidFill>
                  <a:schemeClr val="tx1"/>
                </a:solidFill>
              </a:rPr>
              <a:t>Our Term 1 Curriculum</a:t>
            </a:r>
          </a:p>
        </p:txBody>
      </p:sp>
      <p:pic>
        <p:nvPicPr>
          <p:cNvPr id="4" name="Picture 3">
            <a:extLst>
              <a:ext uri="{FF2B5EF4-FFF2-40B4-BE49-F238E27FC236}">
                <a16:creationId xmlns:a16="http://schemas.microsoft.com/office/drawing/2014/main" id="{7463254B-0788-433A-8E89-A3BC3F704A14}"/>
              </a:ext>
            </a:extLst>
          </p:cNvPr>
          <p:cNvPicPr>
            <a:picLocks noChangeAspect="1"/>
          </p:cNvPicPr>
          <p:nvPr/>
        </p:nvPicPr>
        <p:blipFill>
          <a:blip r:embed="rId2"/>
          <a:stretch>
            <a:fillRect/>
          </a:stretch>
        </p:blipFill>
        <p:spPr>
          <a:xfrm>
            <a:off x="2047097" y="871767"/>
            <a:ext cx="8097806" cy="5714563"/>
          </a:xfrm>
          <a:prstGeom prst="rect">
            <a:avLst/>
          </a:prstGeom>
        </p:spPr>
      </p:pic>
    </p:spTree>
    <p:extLst>
      <p:ext uri="{BB962C8B-B14F-4D97-AF65-F5344CB8AC3E}">
        <p14:creationId xmlns:p14="http://schemas.microsoft.com/office/powerpoint/2010/main" val="794142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CB244-A829-4654-8547-DE5F170EB5F5}"/>
              </a:ext>
            </a:extLst>
          </p:cNvPr>
          <p:cNvSpPr>
            <a:spLocks noGrp="1"/>
          </p:cNvSpPr>
          <p:nvPr>
            <p:ph type="title"/>
          </p:nvPr>
        </p:nvSpPr>
        <p:spPr/>
        <p:txBody>
          <a:bodyPr/>
          <a:lstStyle/>
          <a:p>
            <a:pPr algn="ctr"/>
            <a:r>
              <a:rPr lang="en-GB" b="1" u="sng">
                <a:solidFill>
                  <a:schemeClr val="tx1"/>
                </a:solidFill>
              </a:rPr>
              <a:t>Home learning and how you can help at home</a:t>
            </a:r>
            <a:endParaRPr lang="en-GB" u="sng">
              <a:solidFill>
                <a:schemeClr val="tx1"/>
              </a:solidFill>
            </a:endParaRPr>
          </a:p>
        </p:txBody>
      </p:sp>
      <p:sp>
        <p:nvSpPr>
          <p:cNvPr id="3" name="TextBox 2">
            <a:extLst>
              <a:ext uri="{FF2B5EF4-FFF2-40B4-BE49-F238E27FC236}">
                <a16:creationId xmlns:a16="http://schemas.microsoft.com/office/drawing/2014/main" id="{8A9A5401-8B6F-487E-B9E9-E6557749B138}"/>
              </a:ext>
            </a:extLst>
          </p:cNvPr>
          <p:cNvSpPr txBox="1"/>
          <p:nvPr/>
        </p:nvSpPr>
        <p:spPr>
          <a:xfrm>
            <a:off x="556590" y="1930400"/>
            <a:ext cx="10958075" cy="5355312"/>
          </a:xfrm>
          <a:prstGeom prst="rect">
            <a:avLst/>
          </a:prstGeom>
          <a:noFill/>
        </p:spPr>
        <p:txBody>
          <a:bodyPr wrap="square" lIns="91440" tIns="45720" rIns="91440" bIns="45720" rtlCol="0" anchor="t">
            <a:spAutoFit/>
          </a:bodyPr>
          <a:lstStyle/>
          <a:p>
            <a:endParaRPr lang="en-GB"/>
          </a:p>
          <a:p>
            <a:r>
              <a:rPr lang="en-GB" err="1"/>
              <a:t>Numbots</a:t>
            </a:r>
            <a:r>
              <a:rPr lang="en-GB"/>
              <a:t> – KS1</a:t>
            </a:r>
          </a:p>
          <a:p>
            <a:endParaRPr lang="en-GB"/>
          </a:p>
          <a:p>
            <a:r>
              <a:rPr lang="en-GB" b="1"/>
              <a:t>Reading expectations</a:t>
            </a:r>
          </a:p>
          <a:p>
            <a:r>
              <a:rPr lang="en-GB"/>
              <a:t>Children will receive their new reading book every Friday.  The expectation is for them to read every evening for 15-20mins.</a:t>
            </a:r>
          </a:p>
          <a:p>
            <a:r>
              <a:rPr lang="en-GB"/>
              <a:t>1. Decoding</a:t>
            </a:r>
          </a:p>
          <a:p>
            <a:r>
              <a:rPr lang="en-GB"/>
              <a:t>2. Comprehending</a:t>
            </a:r>
          </a:p>
          <a:p>
            <a:r>
              <a:rPr lang="en-GB"/>
              <a:t>3. Fluency</a:t>
            </a:r>
          </a:p>
          <a:p>
            <a:endParaRPr lang="en-GB"/>
          </a:p>
          <a:p>
            <a:r>
              <a:rPr lang="en-GB" b="1"/>
              <a:t>Reading records</a:t>
            </a:r>
          </a:p>
          <a:p>
            <a:r>
              <a:rPr lang="en-GB"/>
              <a:t>Please record how many times your child has read. You can write a message or just sign the book to let us know that your child has read.</a:t>
            </a:r>
          </a:p>
          <a:p>
            <a:endParaRPr lang="en-GB"/>
          </a:p>
          <a:p>
            <a:r>
              <a:rPr lang="en-GB" b="1"/>
              <a:t>Phonics Homework Sheet</a:t>
            </a:r>
          </a:p>
          <a:p>
            <a:r>
              <a:rPr lang="en-GB"/>
              <a:t>A sheet will be sent home every Friday with the sounds of the week.  No need to send this back to us, please use it as a tool to practise at home.</a:t>
            </a:r>
          </a:p>
          <a:p>
            <a:r>
              <a:rPr lang="en-GB"/>
              <a:t> </a:t>
            </a:r>
          </a:p>
          <a:p>
            <a:endParaRPr lang="en-GB"/>
          </a:p>
        </p:txBody>
      </p:sp>
      <p:pic>
        <p:nvPicPr>
          <p:cNvPr id="1026" name="Picture 2" descr="NumBots | Welcome to the NumBlog!">
            <a:extLst>
              <a:ext uri="{FF2B5EF4-FFF2-40B4-BE49-F238E27FC236}">
                <a16:creationId xmlns:a16="http://schemas.microsoft.com/office/drawing/2014/main" id="{87CE1837-0EEE-4015-9CE3-FDD669EA9D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5267" y="1757146"/>
            <a:ext cx="1922493" cy="985737"/>
          </a:xfrm>
          <a:prstGeom prst="rect">
            <a:avLst/>
          </a:prstGeom>
          <a:noFill/>
          <a:extLst>
            <a:ext uri="{909E8E84-426E-40DD-AFC4-6F175D3DCCD1}">
              <a14:hiddenFill xmlns:a14="http://schemas.microsoft.com/office/drawing/2010/main">
                <a:solidFill>
                  <a:srgbClr val="FFFFFF"/>
                </a:solidFill>
              </a14:hiddenFill>
            </a:ext>
          </a:extLst>
        </p:spPr>
      </p:pic>
      <p:sp>
        <p:nvSpPr>
          <p:cNvPr id="4" name="Explosion: 14 Points 3">
            <a:extLst>
              <a:ext uri="{FF2B5EF4-FFF2-40B4-BE49-F238E27FC236}">
                <a16:creationId xmlns:a16="http://schemas.microsoft.com/office/drawing/2014/main" id="{8367D1ED-1D16-7407-A316-77EE4DC525C0}"/>
              </a:ext>
            </a:extLst>
          </p:cNvPr>
          <p:cNvSpPr/>
          <p:nvPr/>
        </p:nvSpPr>
        <p:spPr>
          <a:xfrm>
            <a:off x="9467646" y="324041"/>
            <a:ext cx="2619805" cy="2141491"/>
          </a:xfrm>
          <a:prstGeom prst="irregularSeal2">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School Council entries</a:t>
            </a:r>
          </a:p>
        </p:txBody>
      </p:sp>
    </p:spTree>
    <p:extLst>
      <p:ext uri="{BB962C8B-B14F-4D97-AF65-F5344CB8AC3E}">
        <p14:creationId xmlns:p14="http://schemas.microsoft.com/office/powerpoint/2010/main" val="2536608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F3D9D-236F-489C-AAAE-31EA3186E233}"/>
              </a:ext>
            </a:extLst>
          </p:cNvPr>
          <p:cNvSpPr>
            <a:spLocks noGrp="1"/>
          </p:cNvSpPr>
          <p:nvPr>
            <p:ph type="ctrTitle"/>
          </p:nvPr>
        </p:nvSpPr>
        <p:spPr>
          <a:xfrm>
            <a:off x="963519" y="-993262"/>
            <a:ext cx="9144000" cy="2387600"/>
          </a:xfrm>
        </p:spPr>
        <p:txBody>
          <a:bodyPr/>
          <a:lstStyle/>
          <a:p>
            <a:r>
              <a:rPr lang="en-GB">
                <a:solidFill>
                  <a:srgbClr val="000000"/>
                </a:solidFill>
              </a:rPr>
              <a:t>Empowerment Approach</a:t>
            </a:r>
          </a:p>
        </p:txBody>
      </p:sp>
      <p:sp>
        <p:nvSpPr>
          <p:cNvPr id="6" name="TextBox 5">
            <a:extLst>
              <a:ext uri="{FF2B5EF4-FFF2-40B4-BE49-F238E27FC236}">
                <a16:creationId xmlns:a16="http://schemas.microsoft.com/office/drawing/2014/main" id="{21AF3BF1-6551-5B96-8208-480AD0F355EE}"/>
              </a:ext>
            </a:extLst>
          </p:cNvPr>
          <p:cNvSpPr txBox="1"/>
          <p:nvPr/>
        </p:nvSpPr>
        <p:spPr>
          <a:xfrm>
            <a:off x="1206674" y="1979113"/>
            <a:ext cx="8672186" cy="25569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nSpc>
                <a:spcPct val="200000"/>
              </a:lnSpc>
              <a:buFont typeface=""/>
              <a:buChar char="•"/>
            </a:pPr>
            <a:r>
              <a:rPr lang="en-GB" sz="2800">
                <a:latin typeface="Calibri"/>
                <a:cs typeface="Arial"/>
              </a:rPr>
              <a:t>Persistent, consistent and insistent</a:t>
            </a:r>
            <a:r>
              <a:rPr lang="en-US" sz="2800">
                <a:latin typeface="Calibri"/>
                <a:cs typeface="Arial"/>
              </a:rPr>
              <a:t>​</a:t>
            </a:r>
            <a:endParaRPr lang="en-US"/>
          </a:p>
          <a:p>
            <a:pPr marL="228600" indent="-228600">
              <a:lnSpc>
                <a:spcPct val="200000"/>
              </a:lnSpc>
              <a:buFont typeface=""/>
              <a:buChar char="•"/>
            </a:pPr>
            <a:r>
              <a:rPr lang="en-GB" sz="2800">
                <a:latin typeface="Calibri"/>
                <a:cs typeface="Arial"/>
              </a:rPr>
              <a:t>Protective measures to support all children</a:t>
            </a:r>
            <a:r>
              <a:rPr lang="en-US" sz="2800">
                <a:latin typeface="Calibri"/>
                <a:cs typeface="Arial"/>
              </a:rPr>
              <a:t>​</a:t>
            </a:r>
            <a:endParaRPr lang="en-US" sz="2800">
              <a:latin typeface="Calibri"/>
              <a:ea typeface="Calibri"/>
              <a:cs typeface="Arial"/>
            </a:endParaRPr>
          </a:p>
          <a:p>
            <a:pPr marL="228600" indent="-228600">
              <a:lnSpc>
                <a:spcPct val="200000"/>
              </a:lnSpc>
              <a:buFont typeface=""/>
              <a:buChar char="•"/>
            </a:pPr>
            <a:r>
              <a:rPr lang="en-GB" sz="2800">
                <a:latin typeface="Calibri"/>
                <a:cs typeface="Arial"/>
              </a:rPr>
              <a:t>Learning to be pro-social and think of others</a:t>
            </a:r>
            <a:endParaRPr lang="en-GB" sz="2800">
              <a:latin typeface="Calibri"/>
              <a:ea typeface="Calibri"/>
              <a:cs typeface="Arial"/>
            </a:endParaRPr>
          </a:p>
        </p:txBody>
      </p:sp>
    </p:spTree>
    <p:extLst>
      <p:ext uri="{BB962C8B-B14F-4D97-AF65-F5344CB8AC3E}">
        <p14:creationId xmlns:p14="http://schemas.microsoft.com/office/powerpoint/2010/main" val="2438368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F4FCD-DE50-9DB6-F8A7-65AF3225E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30672A-1146-1BAA-E80F-326E5C3E32DC}"/>
              </a:ext>
            </a:extLst>
          </p:cNvPr>
          <p:cNvSpPr>
            <a:spLocks noGrp="1"/>
          </p:cNvSpPr>
          <p:nvPr>
            <p:ph type="ctrTitle"/>
          </p:nvPr>
        </p:nvSpPr>
        <p:spPr>
          <a:xfrm>
            <a:off x="963519" y="-993262"/>
            <a:ext cx="9144000" cy="2387600"/>
          </a:xfrm>
        </p:spPr>
        <p:txBody>
          <a:bodyPr/>
          <a:lstStyle/>
          <a:p>
            <a:r>
              <a:rPr lang="en-GB">
                <a:solidFill>
                  <a:srgbClr val="000000"/>
                </a:solidFill>
              </a:rPr>
              <a:t>Empowerment Approach</a:t>
            </a:r>
          </a:p>
        </p:txBody>
      </p:sp>
      <p:pic>
        <p:nvPicPr>
          <p:cNvPr id="4" name="Picture 3" descr="A group of people giving thumbs up&#10;&#10;AI-generated content may be incorrect.">
            <a:extLst>
              <a:ext uri="{FF2B5EF4-FFF2-40B4-BE49-F238E27FC236}">
                <a16:creationId xmlns:a16="http://schemas.microsoft.com/office/drawing/2014/main" id="{9CCDDD01-EBB5-DB22-C14E-7015C924B2B3}"/>
              </a:ext>
            </a:extLst>
          </p:cNvPr>
          <p:cNvPicPr>
            <a:picLocks noChangeAspect="1"/>
          </p:cNvPicPr>
          <p:nvPr/>
        </p:nvPicPr>
        <p:blipFill>
          <a:blip r:embed="rId3"/>
          <a:stretch>
            <a:fillRect/>
          </a:stretch>
        </p:blipFill>
        <p:spPr>
          <a:xfrm>
            <a:off x="1950713" y="1549020"/>
            <a:ext cx="8286750" cy="5305425"/>
          </a:xfrm>
          <a:prstGeom prst="rect">
            <a:avLst/>
          </a:prstGeom>
        </p:spPr>
      </p:pic>
    </p:spTree>
    <p:extLst>
      <p:ext uri="{BB962C8B-B14F-4D97-AF65-F5344CB8AC3E}">
        <p14:creationId xmlns:p14="http://schemas.microsoft.com/office/powerpoint/2010/main" val="2904857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6E9DC24-B5EA-48AF-B1A8-7E0293D5CC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8926" y="936149"/>
            <a:ext cx="4318170" cy="3237485"/>
          </a:xfrm>
          <a:prstGeom prst="rect">
            <a:avLst/>
          </a:prstGeom>
        </p:spPr>
      </p:pic>
      <p:pic>
        <p:nvPicPr>
          <p:cNvPr id="5" name="Content Placeholder 4">
            <a:extLst>
              <a:ext uri="{FF2B5EF4-FFF2-40B4-BE49-F238E27FC236}">
                <a16:creationId xmlns:a16="http://schemas.microsoft.com/office/drawing/2014/main" id="{5EDA3C90-78A9-4845-BFE3-4529075394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826" y="915823"/>
            <a:ext cx="4318170" cy="3238627"/>
          </a:xfrm>
          <a:prstGeom prst="rect">
            <a:avLst/>
          </a:prstGeom>
        </p:spPr>
      </p:pic>
      <p:pic>
        <p:nvPicPr>
          <p:cNvPr id="6" name="Picture 5">
            <a:extLst>
              <a:ext uri="{FF2B5EF4-FFF2-40B4-BE49-F238E27FC236}">
                <a16:creationId xmlns:a16="http://schemas.microsoft.com/office/drawing/2014/main" id="{F517B8F3-F51F-429B-ACFC-16F9025DAA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2283" y="915955"/>
            <a:ext cx="4318170" cy="3237485"/>
          </a:xfrm>
          <a:prstGeom prst="rect">
            <a:avLst/>
          </a:prstGeom>
        </p:spPr>
      </p:pic>
      <p:pic>
        <p:nvPicPr>
          <p:cNvPr id="7" name="Picture 6">
            <a:extLst>
              <a:ext uri="{FF2B5EF4-FFF2-40B4-BE49-F238E27FC236}">
                <a16:creationId xmlns:a16="http://schemas.microsoft.com/office/drawing/2014/main" id="{471B659E-42BD-4C8B-9C7F-18A3E6034C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9473" y="916965"/>
            <a:ext cx="4318170" cy="3237485"/>
          </a:xfrm>
          <a:prstGeom prst="rect">
            <a:avLst/>
          </a:prstGeom>
        </p:spPr>
      </p:pic>
      <p:sp>
        <p:nvSpPr>
          <p:cNvPr id="3" name="TextBox 2">
            <a:extLst>
              <a:ext uri="{FF2B5EF4-FFF2-40B4-BE49-F238E27FC236}">
                <a16:creationId xmlns:a16="http://schemas.microsoft.com/office/drawing/2014/main" id="{9DA45E0C-2730-46CE-8A66-4667F21E4799}"/>
              </a:ext>
            </a:extLst>
          </p:cNvPr>
          <p:cNvSpPr txBox="1"/>
          <p:nvPr/>
        </p:nvSpPr>
        <p:spPr>
          <a:xfrm>
            <a:off x="2300438" y="4494998"/>
            <a:ext cx="7506658" cy="1077218"/>
          </a:xfrm>
          <a:prstGeom prst="rect">
            <a:avLst/>
          </a:prstGeom>
          <a:noFill/>
        </p:spPr>
        <p:txBody>
          <a:bodyPr wrap="square" rtlCol="0">
            <a:spAutoFit/>
          </a:bodyPr>
          <a:lstStyle/>
          <a:p>
            <a:pPr algn="ctr"/>
            <a:r>
              <a:rPr lang="en-GB" sz="3200"/>
              <a:t>We also want children to embrace our school values – our 4Cs.</a:t>
            </a:r>
          </a:p>
        </p:txBody>
      </p:sp>
    </p:spTree>
    <p:extLst>
      <p:ext uri="{BB962C8B-B14F-4D97-AF65-F5344CB8AC3E}">
        <p14:creationId xmlns:p14="http://schemas.microsoft.com/office/powerpoint/2010/main" val="1428855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CB244-A829-4654-8547-DE5F170EB5F5}"/>
              </a:ext>
            </a:extLst>
          </p:cNvPr>
          <p:cNvSpPr>
            <a:spLocks noGrp="1"/>
          </p:cNvSpPr>
          <p:nvPr>
            <p:ph type="title"/>
          </p:nvPr>
        </p:nvSpPr>
        <p:spPr/>
        <p:txBody>
          <a:bodyPr/>
          <a:lstStyle/>
          <a:p>
            <a:pPr algn="ctr"/>
            <a:r>
              <a:rPr lang="en-GB" b="1" u="sng">
                <a:solidFill>
                  <a:schemeClr val="tx1"/>
                </a:solidFill>
              </a:rPr>
              <a:t>Communication </a:t>
            </a:r>
            <a:endParaRPr lang="en-GB" u="sng">
              <a:solidFill>
                <a:schemeClr val="tx1"/>
              </a:solidFill>
            </a:endParaRPr>
          </a:p>
        </p:txBody>
      </p:sp>
      <p:sp>
        <p:nvSpPr>
          <p:cNvPr id="3" name="TextBox 2">
            <a:extLst>
              <a:ext uri="{FF2B5EF4-FFF2-40B4-BE49-F238E27FC236}">
                <a16:creationId xmlns:a16="http://schemas.microsoft.com/office/drawing/2014/main" id="{8A9A5401-8B6F-487E-B9E9-E6557749B138}"/>
              </a:ext>
            </a:extLst>
          </p:cNvPr>
          <p:cNvSpPr txBox="1"/>
          <p:nvPr/>
        </p:nvSpPr>
        <p:spPr>
          <a:xfrm>
            <a:off x="974034" y="1858617"/>
            <a:ext cx="8438322" cy="4124206"/>
          </a:xfrm>
          <a:prstGeom prst="rect">
            <a:avLst/>
          </a:prstGeom>
          <a:noFill/>
        </p:spPr>
        <p:txBody>
          <a:bodyPr wrap="square" lIns="91440" tIns="45720" rIns="91440" bIns="45720" rtlCol="0" anchor="t">
            <a:spAutoFit/>
          </a:bodyPr>
          <a:lstStyle/>
          <a:p>
            <a:r>
              <a:rPr lang="en-GB" dirty="0"/>
              <a:t>If you have any urgent messages to share with us, you can email the office and they will pass this on to us. </a:t>
            </a:r>
          </a:p>
          <a:p>
            <a:r>
              <a:rPr lang="en-GB" sz="2800" dirty="0">
                <a:solidFill>
                  <a:schemeClr val="accent2">
                    <a:lumMod val="75000"/>
                  </a:schemeClr>
                </a:solidFill>
                <a:hlinkClick r:id="rId2">
                  <a:extLst>
                    <a:ext uri="{A12FA001-AC4F-418D-AE19-62706E023703}">
                      <ahyp:hlinkClr xmlns:ahyp="http://schemas.microsoft.com/office/drawing/2018/hyperlinkcolor" val="tx"/>
                    </a:ext>
                  </a:extLst>
                </a:hlinkClick>
              </a:rPr>
              <a:t>office@palacewood.kent.sch.uk</a:t>
            </a:r>
            <a:endParaRPr lang="en-GB" sz="2800" dirty="0">
              <a:solidFill>
                <a:schemeClr val="accent2">
                  <a:lumMod val="75000"/>
                </a:schemeClr>
              </a:solidFill>
            </a:endParaRPr>
          </a:p>
          <a:p>
            <a:endParaRPr lang="en-GB"/>
          </a:p>
          <a:p>
            <a:r>
              <a:rPr lang="en-GB" dirty="0"/>
              <a:t>We will welcome the children every morning at the classroom door.  Please encourage your child to walk down the slope to do the door on their own.  This will allow us to focus on the wellbeing of the children coming into school and get them settled down inside.  If you have a quick message you need to share with us, please write us a note and ask your child to hand it straight to us.</a:t>
            </a:r>
          </a:p>
          <a:p>
            <a:endParaRPr lang="en-GB"/>
          </a:p>
          <a:p>
            <a:r>
              <a:rPr lang="en-GB" dirty="0"/>
              <a:t>If you have any appointments, request of absence or medicine to hand in, this must all go through the school office in the Oaks building.  </a:t>
            </a:r>
          </a:p>
          <a:p>
            <a:r>
              <a:rPr lang="en-GB" dirty="0"/>
              <a:t>  </a:t>
            </a:r>
          </a:p>
          <a:p>
            <a:endParaRPr lang="en-GB"/>
          </a:p>
        </p:txBody>
      </p:sp>
    </p:spTree>
    <p:extLst>
      <p:ext uri="{BB962C8B-B14F-4D97-AF65-F5344CB8AC3E}">
        <p14:creationId xmlns:p14="http://schemas.microsoft.com/office/powerpoint/2010/main" val="3063775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CB244-A829-4654-8547-DE5F170EB5F5}"/>
              </a:ext>
            </a:extLst>
          </p:cNvPr>
          <p:cNvSpPr>
            <a:spLocks noGrp="1"/>
          </p:cNvSpPr>
          <p:nvPr>
            <p:ph type="title"/>
          </p:nvPr>
        </p:nvSpPr>
        <p:spPr>
          <a:xfrm>
            <a:off x="1114547" y="859436"/>
            <a:ext cx="8596668" cy="1320800"/>
          </a:xfrm>
        </p:spPr>
        <p:txBody>
          <a:bodyPr/>
          <a:lstStyle/>
          <a:p>
            <a:pPr algn="ctr"/>
            <a:r>
              <a:rPr lang="en-GB" b="1" u="sng">
                <a:solidFill>
                  <a:schemeClr val="tx1"/>
                </a:solidFill>
              </a:rPr>
              <a:t>Questions?</a:t>
            </a:r>
            <a:endParaRPr lang="en-GB" u="sng">
              <a:solidFill>
                <a:schemeClr val="tx1"/>
              </a:solidFill>
            </a:endParaRPr>
          </a:p>
        </p:txBody>
      </p:sp>
      <p:sp>
        <p:nvSpPr>
          <p:cNvPr id="3" name="TextBox 2">
            <a:extLst>
              <a:ext uri="{FF2B5EF4-FFF2-40B4-BE49-F238E27FC236}">
                <a16:creationId xmlns:a16="http://schemas.microsoft.com/office/drawing/2014/main" id="{8A9A5401-8B6F-487E-B9E9-E6557749B138}"/>
              </a:ext>
            </a:extLst>
          </p:cNvPr>
          <p:cNvSpPr txBox="1"/>
          <p:nvPr/>
        </p:nvSpPr>
        <p:spPr>
          <a:xfrm>
            <a:off x="974034" y="1858617"/>
            <a:ext cx="8438322" cy="646331"/>
          </a:xfrm>
          <a:prstGeom prst="rect">
            <a:avLst/>
          </a:prstGeom>
          <a:noFill/>
        </p:spPr>
        <p:txBody>
          <a:bodyPr wrap="square" lIns="91440" tIns="45720" rIns="91440" bIns="45720" rtlCol="0" anchor="t">
            <a:spAutoFit/>
          </a:bodyPr>
          <a:lstStyle/>
          <a:p>
            <a:r>
              <a:rPr lang="en-GB">
                <a:highlight>
                  <a:srgbClr val="FFFF00"/>
                </a:highlight>
              </a:rPr>
              <a:t>  </a:t>
            </a:r>
            <a:endParaRPr lang="en-GB"/>
          </a:p>
          <a:p>
            <a:endParaRPr lang="en-GB"/>
          </a:p>
        </p:txBody>
      </p:sp>
    </p:spTree>
    <p:extLst>
      <p:ext uri="{BB962C8B-B14F-4D97-AF65-F5344CB8AC3E}">
        <p14:creationId xmlns:p14="http://schemas.microsoft.com/office/powerpoint/2010/main" val="16603679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0FF275-3F81-4471-9BB3-E36A7D411FF5}">
  <ds:schemaRefs>
    <ds:schemaRef ds:uri="http://schemas.microsoft.com/sharepoint/v3/contenttype/forms"/>
  </ds:schemaRefs>
</ds:datastoreItem>
</file>

<file path=customXml/itemProps2.xml><?xml version="1.0" encoding="utf-8"?>
<ds:datastoreItem xmlns:ds="http://schemas.openxmlformats.org/officeDocument/2006/customXml" ds:itemID="{43C11DFF-DB59-4DB7-92FD-3BF1C968ABCE}">
  <ds:schemaRefs>
    <ds:schemaRef ds:uri="0ff44e97-233f-4fc8-9d97-fac65850ace2"/>
    <ds:schemaRef ds:uri="8b33755d-08ae-413b-a6d7-2c8ef28c99bd"/>
    <ds:schemaRef ds:uri="f00701a2-7724-4efd-af13-a623fff13b5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9DA0228E-A5C9-408E-B901-09FF89BD93E5}">
  <ds:schemaRefs>
    <ds:schemaRef ds:uri="0ff44e97-233f-4fc8-9d97-fac65850ace2"/>
    <ds:schemaRef ds:uri="8b33755d-08ae-413b-a6d7-2c8ef28c99bd"/>
    <ds:schemaRef ds:uri="f00701a2-7724-4efd-af13-a623fff13b5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671</Words>
  <Application>Microsoft Office PowerPoint</Application>
  <PresentationFormat>Widescreen</PresentationFormat>
  <Paragraphs>76</Paragraphs>
  <Slides>13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Wingdings 3</vt:lpstr>
      <vt:lpstr>Facet</vt:lpstr>
      <vt:lpstr>Welcome to Year 1</vt:lpstr>
      <vt:lpstr>Meet the Year 1 Team:</vt:lpstr>
      <vt:lpstr>Our Timetable – Term 1</vt:lpstr>
      <vt:lpstr>What do I need on a Wednesday?</vt:lpstr>
      <vt:lpstr>Attendance and Punctuality</vt:lpstr>
      <vt:lpstr>Our Term 1 Curriculum</vt:lpstr>
      <vt:lpstr>Our Term 1 Curriculum</vt:lpstr>
      <vt:lpstr>Home learning and how you can help at home</vt:lpstr>
      <vt:lpstr>Empowerment Approach</vt:lpstr>
      <vt:lpstr>Empowerment Approach</vt:lpstr>
      <vt:lpstr>PowerPoint Presentation</vt:lpstr>
      <vt:lpstr>Communication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dc:title>
  <dc:creator>Serpin Childs</dc:creator>
  <cp:lastModifiedBy>Katie</cp:lastModifiedBy>
  <cp:revision>24</cp:revision>
  <dcterms:created xsi:type="dcterms:W3CDTF">2023-07-21T08:53:28Z</dcterms:created>
  <dcterms:modified xsi:type="dcterms:W3CDTF">2025-09-17T19:38:33Z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