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7"/>
  </p:notesMasterIdLst>
  <p:sldIdLst>
    <p:sldId id="256" r:id="rId5"/>
    <p:sldId id="257" r:id="rId6"/>
  </p:sldIdLst>
  <p:sldSz cx="10693400" cy="7556500"/>
  <p:notesSz cx="6797675" cy="9926638"/>
  <p:embeddedFontLst>
    <p:embeddedFont>
      <p:font typeface="Calibri" panose="020F0502020204030204" pitchFamily="34" charset="0"/>
      <p:regular r:id="rId8"/>
      <p:bold r:id="rId9"/>
      <p:italic r:id="rId10"/>
      <p:boldItalic r:id="rId11"/>
    </p:embeddedFont>
    <p:embeddedFont>
      <p:font typeface="Open Sans" panose="020B0606030504020204" pitchFamily="34" charset="0"/>
      <p:regular r:id="rId12"/>
      <p:bold r:id="rId13"/>
      <p:italic r:id="rId14"/>
      <p:boldItalic r:id="rId15"/>
    </p:embeddedFont>
    <p:embeddedFont>
      <p:font typeface="Open Sans Bold" panose="020B0806030504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FD2B99-ED48-3D69-D4C3-C6E3212B3C4C}" v="14" dt="2025-10-15T10:42:43.344"/>
    <p1510:client id="{A84FF132-A615-2109-7FDF-4D03DA17987D}" v="14" dt="2025-10-15T10:45:59.537"/>
    <p1510:client id="{FD517985-F68A-D6AD-DE7E-B8708CDB081A}" v="22" dt="2025-10-15T06:39:51.2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1" d="100"/>
          <a:sy n="61" d="100"/>
        </p:scale>
        <p:origin x="136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font" Target="fonts/font10.fntdata"/><Relationship Id="rId2" Type="http://schemas.openxmlformats.org/officeDocument/2006/relationships/customXml" Target="../customXml/item2.xml"/><Relationship Id="rId16" Type="http://schemas.openxmlformats.org/officeDocument/2006/relationships/font" Target="fonts/font9.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4.fntdata"/><Relationship Id="rId5" Type="http://schemas.openxmlformats.org/officeDocument/2006/relationships/slide" Target="slides/slide1.xml"/><Relationship Id="rId15" Type="http://schemas.openxmlformats.org/officeDocument/2006/relationships/font" Target="fonts/font8.fntdata"/><Relationship Id="rId10" Type="http://schemas.openxmlformats.org/officeDocument/2006/relationships/font" Target="fonts/font3.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font" Target="fonts/font2.fntdata"/><Relationship Id="rId14" Type="http://schemas.openxmlformats.org/officeDocument/2006/relationships/font" Target="fonts/font7.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E570461-3267-40C1-91B7-BDA2775697F0}" type="datetimeFigureOut">
              <a:rPr lang="en-GB" smtClean="0"/>
              <a:t>16/10/2025</a:t>
            </a:fld>
            <a:endParaRPr lang="en-GB"/>
          </a:p>
        </p:txBody>
      </p:sp>
      <p:sp>
        <p:nvSpPr>
          <p:cNvPr id="4" name="Slide Image Placeholder 3"/>
          <p:cNvSpPr>
            <a:spLocks noGrp="1" noRot="1" noChangeAspect="1"/>
          </p:cNvSpPr>
          <p:nvPr>
            <p:ph type="sldImg" idx="2"/>
          </p:nvPr>
        </p:nvSpPr>
        <p:spPr>
          <a:xfrm>
            <a:off x="1028700" y="1241425"/>
            <a:ext cx="474027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42110CF4-A85F-426B-9810-89F5BAE98832}" type="slidenum">
              <a:rPr lang="en-GB" smtClean="0"/>
              <a:t>‹#›</a:t>
            </a:fld>
            <a:endParaRPr lang="en-GB"/>
          </a:p>
        </p:txBody>
      </p:sp>
    </p:spTree>
    <p:extLst>
      <p:ext uri="{BB962C8B-B14F-4D97-AF65-F5344CB8AC3E}">
        <p14:creationId xmlns:p14="http://schemas.microsoft.com/office/powerpoint/2010/main" val="3807828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2110CF4-A85F-426B-9810-89F5BAE98832}" type="slidenum">
              <a:rPr lang="en-GB" smtClean="0"/>
              <a:t>1</a:t>
            </a:fld>
            <a:endParaRPr lang="en-GB"/>
          </a:p>
        </p:txBody>
      </p:sp>
    </p:spTree>
    <p:extLst>
      <p:ext uri="{BB962C8B-B14F-4D97-AF65-F5344CB8AC3E}">
        <p14:creationId xmlns:p14="http://schemas.microsoft.com/office/powerpoint/2010/main" val="2955642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jp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2"/>
          <p:cNvPicPr>
            <a:picLocks noChangeAspect="1"/>
          </p:cNvPicPr>
          <p:nvPr/>
        </p:nvPicPr>
        <p:blipFill>
          <a:blip r:embed="rId3"/>
          <a:srcRect l="4320" t="1467" r="4281" b="1553"/>
          <a:stretch>
            <a:fillRect/>
          </a:stretch>
        </p:blipFill>
        <p:spPr>
          <a:xfrm>
            <a:off x="0" y="9387"/>
            <a:ext cx="10693400" cy="7556500"/>
          </a:xfrm>
          <a:prstGeom prst="rect">
            <a:avLst/>
          </a:prstGeom>
        </p:spPr>
      </p:pic>
      <p:pic>
        <p:nvPicPr>
          <p:cNvPr id="4" name="Picture 4"/>
          <p:cNvPicPr>
            <a:picLocks noChangeAspect="1"/>
          </p:cNvPicPr>
          <p:nvPr/>
        </p:nvPicPr>
        <p:blipFill>
          <a:blip r:embed="rId4"/>
          <a:srcRect/>
          <a:stretch>
            <a:fillRect/>
          </a:stretch>
        </p:blipFill>
        <p:spPr>
          <a:xfrm>
            <a:off x="8908204" y="0"/>
            <a:ext cx="1737761" cy="1302861"/>
          </a:xfrm>
          <a:prstGeom prst="rect">
            <a:avLst/>
          </a:prstGeom>
        </p:spPr>
      </p:pic>
      <p:pic>
        <p:nvPicPr>
          <p:cNvPr id="5" name="Picture 5"/>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0" y="131439"/>
            <a:ext cx="5168541" cy="890924"/>
          </a:xfrm>
          <a:prstGeom prst="rect">
            <a:avLst/>
          </a:prstGeom>
        </p:spPr>
      </p:pic>
      <p:pic>
        <p:nvPicPr>
          <p:cNvPr id="7" name="Picture 7"/>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159325" y="760288"/>
            <a:ext cx="2138217" cy="542573"/>
          </a:xfrm>
          <a:prstGeom prst="rect">
            <a:avLst/>
          </a:prstGeom>
        </p:spPr>
      </p:pic>
      <p:pic>
        <p:nvPicPr>
          <p:cNvPr id="8" name="Picture 8"/>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156933" y="1268357"/>
            <a:ext cx="2138217" cy="542573"/>
          </a:xfrm>
          <a:prstGeom prst="rect">
            <a:avLst/>
          </a:prstGeom>
        </p:spPr>
      </p:pic>
      <p:pic>
        <p:nvPicPr>
          <p:cNvPr id="9" name="Picture 9"/>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293935" y="901673"/>
            <a:ext cx="4402258" cy="5126982"/>
          </a:xfrm>
          <a:prstGeom prst="rect">
            <a:avLst/>
          </a:prstGeom>
        </p:spPr>
      </p:pic>
      <p:pic>
        <p:nvPicPr>
          <p:cNvPr id="10" name="Picture 10"/>
          <p:cNvPicPr>
            <a:picLocks noChangeAspect="1"/>
          </p:cNvPicPr>
          <p:nvPr/>
        </p:nvPicPr>
        <p:blipFill>
          <a:blip r:embed="rId11"/>
          <a:srcRect l="21981" r="33268"/>
          <a:stretch>
            <a:fillRect/>
          </a:stretch>
        </p:blipFill>
        <p:spPr>
          <a:xfrm>
            <a:off x="164158" y="1002905"/>
            <a:ext cx="3254529" cy="5626072"/>
          </a:xfrm>
          <a:prstGeom prst="rect">
            <a:avLst/>
          </a:prstGeom>
        </p:spPr>
      </p:pic>
      <p:pic>
        <p:nvPicPr>
          <p:cNvPr id="11" name="Picture 11"/>
          <p:cNvPicPr>
            <a:picLocks noChangeAspect="1"/>
          </p:cNvPicPr>
          <p:nvPr/>
        </p:nvPicPr>
        <p:blipFill>
          <a:blip r:embed="rId12"/>
          <a:srcRect l="2767" r="15886" b="17484"/>
          <a:stretch>
            <a:fillRect/>
          </a:stretch>
        </p:blipFill>
        <p:spPr>
          <a:xfrm>
            <a:off x="7862940" y="1835064"/>
            <a:ext cx="2748431" cy="4506729"/>
          </a:xfrm>
          <a:prstGeom prst="rect">
            <a:avLst/>
          </a:prstGeom>
        </p:spPr>
      </p:pic>
      <p:grpSp>
        <p:nvGrpSpPr>
          <p:cNvPr id="18" name="Group 18"/>
          <p:cNvGrpSpPr>
            <a:grpSpLocks noChangeAspect="1"/>
          </p:cNvGrpSpPr>
          <p:nvPr/>
        </p:nvGrpSpPr>
        <p:grpSpPr>
          <a:xfrm>
            <a:off x="8908204" y="5966158"/>
            <a:ext cx="1352287" cy="1324225"/>
            <a:chOff x="-72390" y="7620"/>
            <a:chExt cx="6487160" cy="6352540"/>
          </a:xfrm>
        </p:grpSpPr>
        <p:sp>
          <p:nvSpPr>
            <p:cNvPr id="19" name="Freeform 19"/>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20" name="TextBox 20"/>
          <p:cNvSpPr txBox="1"/>
          <p:nvPr/>
        </p:nvSpPr>
        <p:spPr>
          <a:xfrm>
            <a:off x="927100" y="209328"/>
            <a:ext cx="3403035" cy="397545"/>
          </a:xfrm>
          <a:prstGeom prst="rect">
            <a:avLst/>
          </a:prstGeom>
        </p:spPr>
        <p:txBody>
          <a:bodyPr wrap="square" lIns="0" tIns="0" rIns="0" bIns="0" rtlCol="0" anchor="t">
            <a:spAutoFit/>
          </a:bodyPr>
          <a:lstStyle/>
          <a:p>
            <a:pPr algn="ctr">
              <a:lnSpc>
                <a:spcPts val="3079"/>
              </a:lnSpc>
            </a:pPr>
            <a:r>
              <a:rPr lang="en-US" sz="2199" dirty="0">
                <a:solidFill>
                  <a:srgbClr val="000000"/>
                </a:solidFill>
                <a:latin typeface="Open Sans Bold"/>
              </a:rPr>
              <a:t>EYFS Autumn Term 2</a:t>
            </a:r>
          </a:p>
        </p:txBody>
      </p:sp>
      <p:sp>
        <p:nvSpPr>
          <p:cNvPr id="21" name="TextBox 21"/>
          <p:cNvSpPr txBox="1"/>
          <p:nvPr/>
        </p:nvSpPr>
        <p:spPr>
          <a:xfrm>
            <a:off x="5389820" y="857432"/>
            <a:ext cx="1489388"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LEARNING</a:t>
            </a:r>
          </a:p>
        </p:txBody>
      </p:sp>
      <p:sp>
        <p:nvSpPr>
          <p:cNvPr id="22" name="TextBox 22"/>
          <p:cNvSpPr txBox="1"/>
          <p:nvPr/>
        </p:nvSpPr>
        <p:spPr>
          <a:xfrm>
            <a:off x="8418891" y="1328911"/>
            <a:ext cx="1651047"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LEARNING</a:t>
            </a:r>
          </a:p>
        </p:txBody>
      </p:sp>
      <p:sp>
        <p:nvSpPr>
          <p:cNvPr id="25" name="TextBox 25"/>
          <p:cNvSpPr txBox="1"/>
          <p:nvPr/>
        </p:nvSpPr>
        <p:spPr>
          <a:xfrm>
            <a:off x="276742" y="1941581"/>
            <a:ext cx="3146236" cy="4579267"/>
          </a:xfrm>
          <a:prstGeom prst="rect">
            <a:avLst/>
          </a:prstGeom>
        </p:spPr>
        <p:txBody>
          <a:bodyPr wrap="square" lIns="0" tIns="0" rIns="0" bIns="0" rtlCol="0" anchor="t">
            <a:spAutoFit/>
          </a:bodyPr>
          <a:lstStyle/>
          <a:p>
            <a:r>
              <a:rPr lang="en-GB" sz="1400" dirty="0"/>
              <a:t>Wow, we can’t believe we are starting Term 2 already!  The children have done an exceptional job of settling into their new school and routines. We are very proud of them all. </a:t>
            </a:r>
          </a:p>
          <a:p>
            <a:endParaRPr lang="en-GB" sz="1400" dirty="0"/>
          </a:p>
          <a:p>
            <a:r>
              <a:rPr lang="en-GB" sz="1400" dirty="0"/>
              <a:t>As we begin this term, please can we remind you to label </a:t>
            </a:r>
            <a:r>
              <a:rPr lang="en-GB" sz="1400" b="1" dirty="0"/>
              <a:t>everything</a:t>
            </a:r>
            <a:r>
              <a:rPr lang="en-GB" sz="1400" dirty="0"/>
              <a:t> that comes into school.  This does include BOTH shoes as the children will frequently be changing into their wellies. </a:t>
            </a:r>
            <a:endParaRPr lang="en-GB" sz="1400" dirty="0">
              <a:highlight>
                <a:srgbClr val="FFFF00"/>
              </a:highlight>
              <a:ea typeface="Calibri"/>
              <a:cs typeface="Calibri"/>
            </a:endParaRPr>
          </a:p>
          <a:p>
            <a:endParaRPr lang="en-US" sz="1400" dirty="0">
              <a:solidFill>
                <a:srgbClr val="000000"/>
              </a:solidFill>
            </a:endParaRPr>
          </a:p>
          <a:p>
            <a:r>
              <a:rPr lang="en-US" sz="1400" dirty="0">
                <a:solidFill>
                  <a:srgbClr val="000000"/>
                </a:solidFill>
              </a:rPr>
              <a:t>As the colder weather draws in, please layer your child’s clothing accordingly. Due to the nature of EYFS, the doors are opening and closing all day. Base layers, tights and vests enable the children to remain warm throughout the setting. </a:t>
            </a:r>
          </a:p>
          <a:p>
            <a:pPr>
              <a:lnSpc>
                <a:spcPct val="150000"/>
              </a:lnSpc>
            </a:pPr>
            <a:endParaRPr lang="en-US" sz="1600" b="1" dirty="0">
              <a:solidFill>
                <a:srgbClr val="000000"/>
              </a:solidFill>
              <a:latin typeface="Open Sans"/>
            </a:endParaRPr>
          </a:p>
          <a:p>
            <a:pPr algn="ctr">
              <a:lnSpc>
                <a:spcPts val="2940"/>
              </a:lnSpc>
            </a:pPr>
            <a:endParaRPr lang="en-US" sz="1600" dirty="0">
              <a:solidFill>
                <a:srgbClr val="000000"/>
              </a:solidFill>
              <a:latin typeface="Open Sans"/>
            </a:endParaRPr>
          </a:p>
        </p:txBody>
      </p:sp>
      <p:sp>
        <p:nvSpPr>
          <p:cNvPr id="27" name="TextBox 27"/>
          <p:cNvSpPr txBox="1"/>
          <p:nvPr/>
        </p:nvSpPr>
        <p:spPr>
          <a:xfrm>
            <a:off x="9052515" y="6341794"/>
            <a:ext cx="1017423" cy="743793"/>
          </a:xfrm>
          <a:prstGeom prst="rect">
            <a:avLst/>
          </a:prstGeom>
        </p:spPr>
        <p:txBody>
          <a:bodyPr lIns="0" tIns="0" rIns="0" bIns="0" rtlCol="0" anchor="t">
            <a:spAutoFit/>
          </a:bodyPr>
          <a:lstStyle/>
          <a:p>
            <a:pPr algn="ctr">
              <a:lnSpc>
                <a:spcPts val="2898"/>
              </a:lnSpc>
            </a:pPr>
            <a:r>
              <a:rPr lang="en-US" sz="2070" dirty="0">
                <a:solidFill>
                  <a:srgbClr val="FFFFFF"/>
                </a:solidFill>
                <a:latin typeface="Open Sans Bold"/>
              </a:rPr>
              <a:t>Term 2 texts </a:t>
            </a:r>
          </a:p>
        </p:txBody>
      </p:sp>
      <p:sp>
        <p:nvSpPr>
          <p:cNvPr id="29" name="AutoShape 4" descr="Can I Build Another Me? | Shinsuke Yoshitake | | Childrens Book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3" name="Picture 6">
            <a:extLst>
              <a:ext uri="{FF2B5EF4-FFF2-40B4-BE49-F238E27FC236}">
                <a16:creationId xmlns:a16="http://schemas.microsoft.com/office/drawing/2014/main" id="{BCE48A8F-CE1A-4EFB-AB01-A02308A5FB6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008339" y="971222"/>
            <a:ext cx="2138217" cy="542573"/>
          </a:xfrm>
          <a:prstGeom prst="rect">
            <a:avLst/>
          </a:prstGeom>
        </p:spPr>
      </p:pic>
      <p:sp>
        <p:nvSpPr>
          <p:cNvPr id="34" name="TextBox 23">
            <a:extLst>
              <a:ext uri="{FF2B5EF4-FFF2-40B4-BE49-F238E27FC236}">
                <a16:creationId xmlns:a16="http://schemas.microsoft.com/office/drawing/2014/main" id="{821098AC-BB2E-407C-AB3E-3535C0CE4B02}"/>
              </a:ext>
            </a:extLst>
          </p:cNvPr>
          <p:cNvSpPr txBox="1"/>
          <p:nvPr/>
        </p:nvSpPr>
        <p:spPr>
          <a:xfrm>
            <a:off x="1262822" y="1031014"/>
            <a:ext cx="1654522"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KEY MESSAGES</a:t>
            </a:r>
          </a:p>
        </p:txBody>
      </p:sp>
      <p:sp>
        <p:nvSpPr>
          <p:cNvPr id="13" name="Rectangle 12"/>
          <p:cNvSpPr/>
          <p:nvPr/>
        </p:nvSpPr>
        <p:spPr>
          <a:xfrm>
            <a:off x="3775497" y="1385621"/>
            <a:ext cx="3511550" cy="3758978"/>
          </a:xfrm>
          <a:prstGeom prst="rect">
            <a:avLst/>
          </a:prstGeom>
        </p:spPr>
        <p:txBody>
          <a:bodyPr wrap="square">
            <a:spAutoFit/>
          </a:bodyPr>
          <a:lstStyle/>
          <a:p>
            <a:pPr lvl="0">
              <a:lnSpc>
                <a:spcPts val="2940"/>
              </a:lnSpc>
            </a:pPr>
            <a:r>
              <a:rPr lang="en-US" sz="1200" dirty="0">
                <a:solidFill>
                  <a:srgbClr val="000000"/>
                </a:solidFill>
              </a:rPr>
              <a:t>Our learning in Term 2 will focus on “Celebrations”  and “Toys”.  The children will be learning about many celebrations, including Diwali and Christmas. Through our topic of Toys, we will be exploring the forces that make toys move and the materials they are made from, as well as discussing how toys have changed over time.  We will also be talking about toys that are special to us.  </a:t>
            </a:r>
          </a:p>
          <a:p>
            <a:pPr lvl="0">
              <a:lnSpc>
                <a:spcPts val="2940"/>
              </a:lnSpc>
            </a:pPr>
            <a:r>
              <a:rPr lang="en-US" sz="1200" dirty="0">
                <a:solidFill>
                  <a:srgbClr val="000000"/>
                </a:solidFill>
              </a:rPr>
              <a:t>We will be reading many wonderful books this term to support our learning. </a:t>
            </a:r>
          </a:p>
        </p:txBody>
      </p:sp>
      <p:pic>
        <p:nvPicPr>
          <p:cNvPr id="31" name="Picture 3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120324">
            <a:off x="6923262" y="5921645"/>
            <a:ext cx="1464124" cy="1457618"/>
          </a:xfrm>
          <a:prstGeom prst="rect">
            <a:avLst/>
          </a:prstGeom>
        </p:spPr>
      </p:pic>
      <p:sp>
        <p:nvSpPr>
          <p:cNvPr id="14" name="TextBox 13"/>
          <p:cNvSpPr txBox="1"/>
          <p:nvPr/>
        </p:nvSpPr>
        <p:spPr>
          <a:xfrm>
            <a:off x="7951351" y="2083816"/>
            <a:ext cx="2704675" cy="3941720"/>
          </a:xfrm>
          <a:prstGeom prst="rect">
            <a:avLst/>
          </a:prstGeom>
          <a:noFill/>
        </p:spPr>
        <p:txBody>
          <a:bodyPr wrap="square" lIns="91440" tIns="45720" rIns="91440" bIns="45720" rtlCol="0" anchor="t">
            <a:spAutoFit/>
          </a:bodyPr>
          <a:lstStyle/>
          <a:p>
            <a:pPr>
              <a:lnSpc>
                <a:spcPct val="150000"/>
              </a:lnSpc>
            </a:pPr>
            <a:r>
              <a:rPr lang="en-GB" sz="1200" dirty="0"/>
              <a:t>The children have made a fantastic start     </a:t>
            </a:r>
          </a:p>
          <a:p>
            <a:pPr>
              <a:lnSpc>
                <a:spcPct val="150000"/>
              </a:lnSpc>
            </a:pPr>
            <a:r>
              <a:rPr lang="en-GB" sz="1200" dirty="0"/>
              <a:t>to their phonics learning! We encourage </a:t>
            </a:r>
          </a:p>
          <a:p>
            <a:pPr>
              <a:lnSpc>
                <a:spcPct val="150000"/>
              </a:lnSpc>
            </a:pPr>
            <a:r>
              <a:rPr lang="en-GB" sz="1200" dirty="0"/>
              <a:t>you to continue to use the phonics sound chart at home to support this. </a:t>
            </a:r>
            <a:endParaRPr lang="en-GB" sz="1200" dirty="0">
              <a:ea typeface="Calibri"/>
              <a:cs typeface="Calibri"/>
            </a:endParaRPr>
          </a:p>
          <a:p>
            <a:pPr>
              <a:lnSpc>
                <a:spcPct val="150000"/>
              </a:lnSpc>
            </a:pPr>
            <a:r>
              <a:rPr lang="en-GB" sz="1200" dirty="0"/>
              <a:t>As part of our early morning activities, we will continue to develop the children’s fine motor skills. This includes using scissors, folding, sticking, </a:t>
            </a:r>
          </a:p>
          <a:p>
            <a:pPr>
              <a:lnSpc>
                <a:spcPct val="150000"/>
              </a:lnSpc>
            </a:pPr>
            <a:r>
              <a:rPr lang="en-GB" sz="1200" dirty="0"/>
              <a:t>threading, and sorting. We also ensure </a:t>
            </a:r>
          </a:p>
          <a:p>
            <a:pPr>
              <a:lnSpc>
                <a:spcPct val="150000"/>
              </a:lnSpc>
            </a:pPr>
            <a:r>
              <a:rPr lang="en-GB" sz="1200" dirty="0"/>
              <a:t>that all the children have multiple</a:t>
            </a:r>
          </a:p>
          <a:p>
            <a:pPr>
              <a:lnSpc>
                <a:spcPct val="150000"/>
              </a:lnSpc>
            </a:pPr>
            <a:r>
              <a:rPr lang="en-GB" sz="1200" dirty="0"/>
              <a:t>opportunities to mark-make and write</a:t>
            </a:r>
          </a:p>
          <a:p>
            <a:pPr>
              <a:lnSpc>
                <a:spcPct val="150000"/>
              </a:lnSpc>
            </a:pPr>
            <a:r>
              <a:rPr lang="en-GB" sz="1200" dirty="0"/>
              <a:t>throughout the entire setting, as well as guided learning of letter formation and name writing. </a:t>
            </a:r>
          </a:p>
        </p:txBody>
      </p:sp>
      <p:pic>
        <p:nvPicPr>
          <p:cNvPr id="2" name="Picture 1">
            <a:extLst>
              <a:ext uri="{FF2B5EF4-FFF2-40B4-BE49-F238E27FC236}">
                <a16:creationId xmlns:a16="http://schemas.microsoft.com/office/drawing/2014/main" id="{99D9087E-3A22-4702-996A-24A697E4FAC1}"/>
              </a:ext>
            </a:extLst>
          </p:cNvPr>
          <p:cNvPicPr>
            <a:picLocks noChangeAspect="1"/>
          </p:cNvPicPr>
          <p:nvPr/>
        </p:nvPicPr>
        <p:blipFill>
          <a:blip r:embed="rId14"/>
          <a:stretch>
            <a:fillRect/>
          </a:stretch>
        </p:blipFill>
        <p:spPr>
          <a:xfrm rot="20933387">
            <a:off x="3275373" y="5779370"/>
            <a:ext cx="1361535" cy="1469416"/>
          </a:xfrm>
          <a:prstGeom prst="rect">
            <a:avLst/>
          </a:prstGeom>
        </p:spPr>
      </p:pic>
      <p:pic>
        <p:nvPicPr>
          <p:cNvPr id="3" name="Picture 2">
            <a:extLst>
              <a:ext uri="{FF2B5EF4-FFF2-40B4-BE49-F238E27FC236}">
                <a16:creationId xmlns:a16="http://schemas.microsoft.com/office/drawing/2014/main" id="{EAB09F28-431E-43CB-951F-12758F93505E}"/>
              </a:ext>
            </a:extLst>
          </p:cNvPr>
          <p:cNvPicPr>
            <a:picLocks noChangeAspect="1"/>
          </p:cNvPicPr>
          <p:nvPr/>
        </p:nvPicPr>
        <p:blipFill>
          <a:blip r:embed="rId15"/>
          <a:stretch>
            <a:fillRect/>
          </a:stretch>
        </p:blipFill>
        <p:spPr>
          <a:xfrm>
            <a:off x="4410698" y="5549852"/>
            <a:ext cx="1209488" cy="1338309"/>
          </a:xfrm>
          <a:prstGeom prst="rect">
            <a:avLst/>
          </a:prstGeom>
        </p:spPr>
      </p:pic>
      <p:pic>
        <p:nvPicPr>
          <p:cNvPr id="6" name="Picture 5">
            <a:extLst>
              <a:ext uri="{FF2B5EF4-FFF2-40B4-BE49-F238E27FC236}">
                <a16:creationId xmlns:a16="http://schemas.microsoft.com/office/drawing/2014/main" id="{EF964635-6D41-471F-82B6-2892995D9C27}"/>
              </a:ext>
            </a:extLst>
          </p:cNvPr>
          <p:cNvPicPr>
            <a:picLocks noChangeAspect="1"/>
          </p:cNvPicPr>
          <p:nvPr/>
        </p:nvPicPr>
        <p:blipFill>
          <a:blip r:embed="rId16"/>
          <a:stretch>
            <a:fillRect/>
          </a:stretch>
        </p:blipFill>
        <p:spPr>
          <a:xfrm rot="616946">
            <a:off x="5599121" y="5628498"/>
            <a:ext cx="1382983" cy="15192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2"/>
          <p:cNvPicPr>
            <a:picLocks noChangeAspect="1"/>
          </p:cNvPicPr>
          <p:nvPr/>
        </p:nvPicPr>
        <p:blipFill>
          <a:blip r:embed="rId2"/>
          <a:srcRect l="4320" t="1467" r="4281" b="1553"/>
          <a:stretch>
            <a:fillRect/>
          </a:stretch>
        </p:blipFill>
        <p:spPr>
          <a:xfrm>
            <a:off x="0" y="0"/>
            <a:ext cx="10693400" cy="7556500"/>
          </a:xfrm>
          <a:prstGeom prst="rect">
            <a:avLst/>
          </a:prstGeom>
        </p:spPr>
      </p:pic>
      <p:pic>
        <p:nvPicPr>
          <p:cNvPr id="4" name="Picture 4"/>
          <p:cNvPicPr>
            <a:picLocks noChangeAspect="1"/>
          </p:cNvPicPr>
          <p:nvPr/>
        </p:nvPicPr>
        <p:blipFill>
          <a:blip r:embed="rId3"/>
          <a:srcRect/>
          <a:stretch>
            <a:fillRect/>
          </a:stretch>
        </p:blipFill>
        <p:spPr>
          <a:xfrm>
            <a:off x="8862611" y="70221"/>
            <a:ext cx="1829389" cy="1371558"/>
          </a:xfrm>
          <a:prstGeom prst="rect">
            <a:avLst/>
          </a:prstGeom>
        </p:spPr>
      </p:pic>
      <p:pic>
        <p:nvPicPr>
          <p:cNvPr id="5" name="Picture 5"/>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6" name="Picture 6"/>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2191" y="1097811"/>
            <a:ext cx="2726551" cy="3598082"/>
          </a:xfrm>
          <a:prstGeom prst="rect">
            <a:avLst/>
          </a:prstGeom>
        </p:spPr>
      </p:pic>
      <p:pic>
        <p:nvPicPr>
          <p:cNvPr id="7" name="Picture 7"/>
          <p:cNvPicPr>
            <a:picLocks noChangeAspect="1"/>
          </p:cNvPicPr>
          <p:nvPr/>
        </p:nvPicPr>
        <p:blipFill>
          <a:blip r:embed="rId8"/>
          <a:srcRect l="5557" r="11950" b="18190"/>
          <a:stretch>
            <a:fillRect/>
          </a:stretch>
        </p:blipFill>
        <p:spPr>
          <a:xfrm>
            <a:off x="2807196" y="952424"/>
            <a:ext cx="2779670" cy="3822226"/>
          </a:xfrm>
          <a:prstGeom prst="rect">
            <a:avLst/>
          </a:prstGeom>
        </p:spPr>
      </p:pic>
      <p:pic>
        <p:nvPicPr>
          <p:cNvPr id="8" name="Picture 8"/>
          <p:cNvPicPr>
            <a:picLocks noChangeAspect="1"/>
          </p:cNvPicPr>
          <p:nvPr/>
        </p:nvPicPr>
        <p:blipFill>
          <a:blip r:embed="rId9"/>
          <a:srcRect l="5996" r="5996" b="14519"/>
          <a:stretch>
            <a:fillRect/>
          </a:stretch>
        </p:blipFill>
        <p:spPr>
          <a:xfrm>
            <a:off x="5692464" y="708395"/>
            <a:ext cx="3395407" cy="1627261"/>
          </a:xfrm>
          <a:prstGeom prst="rect">
            <a:avLst/>
          </a:prstGeom>
        </p:spPr>
      </p:pic>
      <p:sp>
        <p:nvSpPr>
          <p:cNvPr id="9" name="TextBox 9"/>
          <p:cNvSpPr txBox="1"/>
          <p:nvPr/>
        </p:nvSpPr>
        <p:spPr>
          <a:xfrm>
            <a:off x="1148477" y="302786"/>
            <a:ext cx="3288655" cy="410369"/>
          </a:xfrm>
          <a:prstGeom prst="rect">
            <a:avLst/>
          </a:prstGeom>
        </p:spPr>
        <p:txBody>
          <a:bodyPr lIns="0" tIns="0" rIns="0" bIns="0" rtlCol="0" anchor="t">
            <a:spAutoFit/>
          </a:bodyPr>
          <a:lstStyle/>
          <a:p>
            <a:pPr algn="ctr">
              <a:lnSpc>
                <a:spcPts val="3220"/>
              </a:lnSpc>
            </a:pPr>
            <a:r>
              <a:rPr lang="en-US" sz="2300" dirty="0">
                <a:solidFill>
                  <a:srgbClr val="000000"/>
                </a:solidFill>
                <a:latin typeface="Open Sans Bold"/>
              </a:rPr>
              <a:t>EYFS Autumn Term 2</a:t>
            </a:r>
          </a:p>
        </p:txBody>
      </p:sp>
      <p:sp>
        <p:nvSpPr>
          <p:cNvPr id="10" name="TextBox 10"/>
          <p:cNvSpPr txBox="1"/>
          <p:nvPr/>
        </p:nvSpPr>
        <p:spPr>
          <a:xfrm>
            <a:off x="360143" y="1342062"/>
            <a:ext cx="2200096" cy="325282"/>
          </a:xfrm>
          <a:prstGeom prst="rect">
            <a:avLst/>
          </a:prstGeom>
        </p:spPr>
        <p:txBody>
          <a:bodyPr wrap="square" lIns="0" tIns="0" rIns="0" bIns="0" rtlCol="0" anchor="t">
            <a:spAutoFit/>
          </a:bodyPr>
          <a:lstStyle/>
          <a:p>
            <a:pPr>
              <a:lnSpc>
                <a:spcPts val="2940"/>
              </a:lnSpc>
            </a:pPr>
            <a:endParaRPr lang="en-US" sz="1400" dirty="0">
              <a:solidFill>
                <a:srgbClr val="000000"/>
              </a:solidFill>
              <a:latin typeface="Open Sans"/>
            </a:endParaRPr>
          </a:p>
        </p:txBody>
      </p:sp>
      <p:pic>
        <p:nvPicPr>
          <p:cNvPr id="11" name="Picture 1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79735" y="963355"/>
            <a:ext cx="2138217" cy="542573"/>
          </a:xfrm>
          <a:prstGeom prst="rect">
            <a:avLst/>
          </a:prstGeom>
        </p:spPr>
      </p:pic>
      <p:sp>
        <p:nvSpPr>
          <p:cNvPr id="12" name="TextBox 12"/>
          <p:cNvSpPr txBox="1"/>
          <p:nvPr/>
        </p:nvSpPr>
        <p:spPr>
          <a:xfrm>
            <a:off x="719130" y="1069896"/>
            <a:ext cx="1384013"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LEARNING</a:t>
            </a:r>
            <a:endParaRPr lang="en-US" sz="1800" dirty="0">
              <a:solidFill>
                <a:srgbClr val="000000"/>
              </a:solidFill>
              <a:latin typeface="Open Sans Bold"/>
            </a:endParaRPr>
          </a:p>
        </p:txBody>
      </p:sp>
      <p:pic>
        <p:nvPicPr>
          <p:cNvPr id="13" name="Picture 13"/>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266257" y="1076482"/>
            <a:ext cx="2138217" cy="542573"/>
          </a:xfrm>
          <a:prstGeom prst="rect">
            <a:avLst/>
          </a:prstGeom>
        </p:spPr>
      </p:pic>
      <p:sp>
        <p:nvSpPr>
          <p:cNvPr id="14" name="TextBox 14"/>
          <p:cNvSpPr txBox="1"/>
          <p:nvPr/>
        </p:nvSpPr>
        <p:spPr>
          <a:xfrm>
            <a:off x="3242164" y="1185104"/>
            <a:ext cx="2162310"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CURIOSITY TIME</a:t>
            </a:r>
            <a:r>
              <a:rPr lang="en-US" sz="1800" dirty="0">
                <a:solidFill>
                  <a:srgbClr val="000000"/>
                </a:solidFill>
                <a:latin typeface="Open Sans Bold"/>
              </a:rPr>
              <a:t> </a:t>
            </a:r>
          </a:p>
        </p:txBody>
      </p:sp>
      <p:pic>
        <p:nvPicPr>
          <p:cNvPr id="15" name="Picture 15"/>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934838" y="289964"/>
            <a:ext cx="3113807" cy="485885"/>
          </a:xfrm>
          <a:prstGeom prst="rect">
            <a:avLst/>
          </a:prstGeom>
        </p:spPr>
      </p:pic>
      <p:pic>
        <p:nvPicPr>
          <p:cNvPr id="17" name="Picture 17"/>
          <p:cNvPicPr>
            <a:picLocks noChangeAspect="1"/>
          </p:cNvPicPr>
          <p:nvPr/>
        </p:nvPicPr>
        <p:blipFill>
          <a:blip r:embed="rId8"/>
          <a:srcRect l="5557" r="24327" b="18190"/>
          <a:stretch>
            <a:fillRect/>
          </a:stretch>
        </p:blipFill>
        <p:spPr>
          <a:xfrm>
            <a:off x="8309349" y="2499659"/>
            <a:ext cx="2147799" cy="2751984"/>
          </a:xfrm>
          <a:prstGeom prst="rect">
            <a:avLst/>
          </a:prstGeom>
        </p:spPr>
      </p:pic>
      <p:pic>
        <p:nvPicPr>
          <p:cNvPr id="18" name="Picture 1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307063" y="3230695"/>
            <a:ext cx="2164224" cy="744588"/>
          </a:xfrm>
          <a:prstGeom prst="rect">
            <a:avLst/>
          </a:prstGeom>
        </p:spPr>
      </p:pic>
      <p:sp>
        <p:nvSpPr>
          <p:cNvPr id="19" name="TextBox 19"/>
          <p:cNvSpPr txBox="1"/>
          <p:nvPr/>
        </p:nvSpPr>
        <p:spPr>
          <a:xfrm>
            <a:off x="8249210" y="3446905"/>
            <a:ext cx="2233923"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P.</a:t>
            </a:r>
            <a:r>
              <a:rPr lang="en-US" dirty="0">
                <a:solidFill>
                  <a:srgbClr val="000000"/>
                </a:solidFill>
                <a:latin typeface="Open Sans Bold"/>
              </a:rPr>
              <a:t>E.</a:t>
            </a:r>
            <a:endParaRPr lang="en-US" sz="1800" dirty="0">
              <a:solidFill>
                <a:srgbClr val="000000"/>
              </a:solidFill>
              <a:latin typeface="Open Sans Bold"/>
            </a:endParaRPr>
          </a:p>
        </p:txBody>
      </p:sp>
      <p:sp>
        <p:nvSpPr>
          <p:cNvPr id="20" name="TextBox 20"/>
          <p:cNvSpPr txBox="1"/>
          <p:nvPr/>
        </p:nvSpPr>
        <p:spPr>
          <a:xfrm>
            <a:off x="5554800" y="4628405"/>
            <a:ext cx="1951756" cy="356235"/>
          </a:xfrm>
          <a:prstGeom prst="rect">
            <a:avLst/>
          </a:prstGeom>
        </p:spPr>
        <p:txBody>
          <a:bodyPr lIns="0" tIns="0" rIns="0" bIns="0" rtlCol="0" anchor="t">
            <a:spAutoFit/>
          </a:bodyPr>
          <a:lstStyle/>
          <a:p>
            <a:pPr algn="ctr">
              <a:lnSpc>
                <a:spcPts val="2940"/>
              </a:lnSpc>
            </a:pPr>
            <a:r>
              <a:rPr lang="en-US" sz="2100" dirty="0">
                <a:solidFill>
                  <a:srgbClr val="000000"/>
                </a:solidFill>
                <a:latin typeface="Open Sans"/>
              </a:rPr>
              <a:t>Add here  </a:t>
            </a:r>
          </a:p>
        </p:txBody>
      </p:sp>
      <p:sp>
        <p:nvSpPr>
          <p:cNvPr id="21" name="TextBox 21"/>
          <p:cNvSpPr txBox="1"/>
          <p:nvPr/>
        </p:nvSpPr>
        <p:spPr>
          <a:xfrm>
            <a:off x="6184482" y="988659"/>
            <a:ext cx="2797975" cy="325282"/>
          </a:xfrm>
          <a:prstGeom prst="rect">
            <a:avLst/>
          </a:prstGeom>
        </p:spPr>
        <p:txBody>
          <a:bodyPr wrap="square" lIns="0" tIns="0" rIns="0" bIns="0" rtlCol="0" anchor="t">
            <a:spAutoFit/>
          </a:bodyPr>
          <a:lstStyle/>
          <a:p>
            <a:pPr>
              <a:lnSpc>
                <a:spcPts val="2940"/>
              </a:lnSpc>
            </a:pPr>
            <a:endParaRPr lang="en-US" sz="1400" dirty="0">
              <a:solidFill>
                <a:srgbClr val="000000"/>
              </a:solidFill>
              <a:latin typeface="Open Sans"/>
            </a:endParaRPr>
          </a:p>
        </p:txBody>
      </p:sp>
      <p:sp>
        <p:nvSpPr>
          <p:cNvPr id="22" name="TextBox 22"/>
          <p:cNvSpPr txBox="1"/>
          <p:nvPr/>
        </p:nvSpPr>
        <p:spPr>
          <a:xfrm>
            <a:off x="8313542" y="3975978"/>
            <a:ext cx="2145070" cy="1292662"/>
          </a:xfrm>
          <a:prstGeom prst="rect">
            <a:avLst/>
          </a:prstGeom>
        </p:spPr>
        <p:txBody>
          <a:bodyPr wrap="square" lIns="0" tIns="0" rIns="0" bIns="0" rtlCol="0" anchor="t">
            <a:spAutoFit/>
          </a:bodyPr>
          <a:lstStyle/>
          <a:p>
            <a:r>
              <a:rPr lang="en-US" sz="1400" b="1" u="sng" dirty="0">
                <a:solidFill>
                  <a:srgbClr val="000000"/>
                </a:solidFill>
              </a:rPr>
              <a:t>P.E</a:t>
            </a:r>
            <a:r>
              <a:rPr lang="en-US" sz="1400">
                <a:solidFill>
                  <a:srgbClr val="000000"/>
                </a:solidFill>
              </a:rPr>
              <a:t>. day for both classes  will be Tuesday.</a:t>
            </a:r>
            <a:endParaRPr lang="en-US" sz="1400">
              <a:solidFill>
                <a:srgbClr val="000000"/>
              </a:solidFill>
              <a:ea typeface="Calibri"/>
              <a:cs typeface="Calibri"/>
            </a:endParaRPr>
          </a:p>
          <a:p>
            <a:endParaRPr lang="en-US" sz="1400" dirty="0">
              <a:solidFill>
                <a:srgbClr val="000000"/>
              </a:solidFill>
            </a:endParaRPr>
          </a:p>
          <a:p>
            <a:endParaRPr lang="en-US" sz="1400" b="1" u="sng" dirty="0">
              <a:solidFill>
                <a:srgbClr val="000000"/>
              </a:solidFill>
              <a:ea typeface="Calibri"/>
              <a:cs typeface="Calibri"/>
            </a:endParaRPr>
          </a:p>
          <a:p>
            <a:endParaRPr lang="en-US" sz="1400" dirty="0">
              <a:solidFill>
                <a:srgbClr val="000000"/>
              </a:solidFill>
            </a:endParaRPr>
          </a:p>
          <a:p>
            <a:endParaRPr lang="en-US" sz="1400" dirty="0">
              <a:solidFill>
                <a:srgbClr val="000000"/>
              </a:solidFill>
            </a:endParaRPr>
          </a:p>
        </p:txBody>
      </p:sp>
      <p:sp>
        <p:nvSpPr>
          <p:cNvPr id="25" name="TextBox 25"/>
          <p:cNvSpPr txBox="1"/>
          <p:nvPr/>
        </p:nvSpPr>
        <p:spPr>
          <a:xfrm>
            <a:off x="6674536" y="349139"/>
            <a:ext cx="1424170"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LEARNING </a:t>
            </a:r>
          </a:p>
        </p:txBody>
      </p:sp>
      <p:pic>
        <p:nvPicPr>
          <p:cNvPr id="27" name="Picture 27"/>
          <p:cNvPicPr>
            <a:picLocks noChangeAspect="1"/>
          </p:cNvPicPr>
          <p:nvPr/>
        </p:nvPicPr>
        <p:blipFill>
          <a:blip r:embed="rId9"/>
          <a:srcRect l="5996" r="5996" b="14519"/>
          <a:stretch>
            <a:fillRect/>
          </a:stretch>
        </p:blipFill>
        <p:spPr>
          <a:xfrm>
            <a:off x="228405" y="5220504"/>
            <a:ext cx="5415279" cy="2089506"/>
          </a:xfrm>
          <a:prstGeom prst="rect">
            <a:avLst/>
          </a:prstGeom>
        </p:spPr>
      </p:pic>
      <p:pic>
        <p:nvPicPr>
          <p:cNvPr id="28" name="Picture 28"/>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1530052" y="4855709"/>
            <a:ext cx="2562856" cy="542573"/>
          </a:xfrm>
          <a:prstGeom prst="rect">
            <a:avLst/>
          </a:prstGeom>
        </p:spPr>
      </p:pic>
      <p:sp>
        <p:nvSpPr>
          <p:cNvPr id="29" name="TextBox 29"/>
          <p:cNvSpPr txBox="1"/>
          <p:nvPr/>
        </p:nvSpPr>
        <p:spPr>
          <a:xfrm>
            <a:off x="1584433" y="4954930"/>
            <a:ext cx="2445526" cy="300082"/>
          </a:xfrm>
          <a:prstGeom prst="rect">
            <a:avLst/>
          </a:prstGeom>
        </p:spPr>
        <p:txBody>
          <a:bodyPr wrap="square" lIns="0" tIns="0" rIns="0" bIns="0" rtlCol="0" anchor="t">
            <a:spAutoFit/>
          </a:bodyPr>
          <a:lstStyle/>
          <a:p>
            <a:pPr algn="ctr">
              <a:lnSpc>
                <a:spcPts val="2520"/>
              </a:lnSpc>
            </a:pPr>
            <a:r>
              <a:rPr lang="en-US" dirty="0">
                <a:solidFill>
                  <a:srgbClr val="000000"/>
                </a:solidFill>
                <a:latin typeface="Open Sans Bold"/>
              </a:rPr>
              <a:t>READING</a:t>
            </a:r>
            <a:endParaRPr lang="en-US" sz="1800" dirty="0">
              <a:solidFill>
                <a:srgbClr val="000000"/>
              </a:solidFill>
              <a:latin typeface="Open Sans Bold"/>
            </a:endParaRPr>
          </a:p>
        </p:txBody>
      </p:sp>
      <p:pic>
        <p:nvPicPr>
          <p:cNvPr id="30" name="Picture 30"/>
          <p:cNvPicPr>
            <a:picLocks noChangeAspect="1"/>
          </p:cNvPicPr>
          <p:nvPr/>
        </p:nvPicPr>
        <p:blipFill>
          <a:blip r:embed="rId8"/>
          <a:srcRect l="8624" r="30543" b="18158"/>
          <a:stretch>
            <a:fillRect/>
          </a:stretch>
        </p:blipFill>
        <p:spPr>
          <a:xfrm>
            <a:off x="5877584" y="2640206"/>
            <a:ext cx="2228107" cy="4860424"/>
          </a:xfrm>
          <a:prstGeom prst="rect">
            <a:avLst/>
          </a:prstGeom>
        </p:spPr>
      </p:pic>
      <p:pic>
        <p:nvPicPr>
          <p:cNvPr id="31" name="Picture 31"/>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967303" y="2614570"/>
            <a:ext cx="2118469" cy="542573"/>
          </a:xfrm>
          <a:prstGeom prst="rect">
            <a:avLst/>
          </a:prstGeom>
        </p:spPr>
      </p:pic>
      <p:sp>
        <p:nvSpPr>
          <p:cNvPr id="38" name="TextBox 20"/>
          <p:cNvSpPr txBox="1"/>
          <p:nvPr/>
        </p:nvSpPr>
        <p:spPr>
          <a:xfrm>
            <a:off x="3471353" y="5033486"/>
            <a:ext cx="1951756" cy="325282"/>
          </a:xfrm>
          <a:prstGeom prst="rect">
            <a:avLst/>
          </a:prstGeom>
        </p:spPr>
        <p:txBody>
          <a:bodyPr lIns="0" tIns="0" rIns="0" bIns="0" rtlCol="0" anchor="t">
            <a:spAutoFit/>
          </a:bodyPr>
          <a:lstStyle/>
          <a:p>
            <a:pPr algn="ctr">
              <a:lnSpc>
                <a:spcPts val="2940"/>
              </a:lnSpc>
            </a:pPr>
            <a:r>
              <a:rPr lang="en-US" sz="1400" dirty="0">
                <a:solidFill>
                  <a:srgbClr val="000000"/>
                </a:solidFill>
                <a:latin typeface="Open Sans"/>
              </a:rPr>
              <a:t>.</a:t>
            </a:r>
          </a:p>
        </p:txBody>
      </p:sp>
      <p:sp>
        <p:nvSpPr>
          <p:cNvPr id="39" name="TextBox 20"/>
          <p:cNvSpPr txBox="1"/>
          <p:nvPr/>
        </p:nvSpPr>
        <p:spPr>
          <a:xfrm>
            <a:off x="5993144" y="3344371"/>
            <a:ext cx="2105562" cy="3877985"/>
          </a:xfrm>
          <a:prstGeom prst="rect">
            <a:avLst/>
          </a:prstGeom>
        </p:spPr>
        <p:txBody>
          <a:bodyPr wrap="square" lIns="0" tIns="0" rIns="0" bIns="0" rtlCol="0" anchor="t">
            <a:spAutoFit/>
          </a:bodyPr>
          <a:lstStyle/>
          <a:p>
            <a:endParaRPr lang="en-US" sz="1400" dirty="0">
              <a:solidFill>
                <a:srgbClr val="000000"/>
              </a:solidFill>
              <a:latin typeface="Open Sans"/>
            </a:endParaRPr>
          </a:p>
          <a:p>
            <a:r>
              <a:rPr lang="en-US" sz="1400" dirty="0">
                <a:solidFill>
                  <a:srgbClr val="000000"/>
                </a:solidFill>
                <a:latin typeface="Open Sans"/>
              </a:rPr>
              <a:t>*</a:t>
            </a:r>
            <a:r>
              <a:rPr lang="en-US" sz="1400" dirty="0">
                <a:solidFill>
                  <a:srgbClr val="000000"/>
                </a:solidFill>
              </a:rPr>
              <a:t>Please ensure children bring in a snack from home each day. </a:t>
            </a:r>
            <a:endParaRPr lang="en-US" sz="1400" dirty="0">
              <a:solidFill>
                <a:srgbClr val="000000"/>
              </a:solidFill>
              <a:ea typeface="Calibri"/>
              <a:cs typeface="Calibri"/>
            </a:endParaRPr>
          </a:p>
          <a:p>
            <a:r>
              <a:rPr lang="en-US" sz="1400" b="1" dirty="0">
                <a:solidFill>
                  <a:srgbClr val="000000"/>
                </a:solidFill>
              </a:rPr>
              <a:t>If sending grapes, please ensure they are cut lengthways. </a:t>
            </a:r>
          </a:p>
          <a:p>
            <a:endParaRPr lang="en-US" sz="1400" b="1" dirty="0">
              <a:solidFill>
                <a:srgbClr val="000000"/>
              </a:solidFill>
            </a:endParaRPr>
          </a:p>
          <a:p>
            <a:r>
              <a:rPr lang="en-US" sz="1400" dirty="0">
                <a:solidFill>
                  <a:srgbClr val="000000"/>
                </a:solidFill>
              </a:rPr>
              <a:t>*Please could EVERYTHING that comes into school be clearly labelled-a name written in a permanent marker or biro is fine!</a:t>
            </a:r>
          </a:p>
          <a:p>
            <a:endParaRPr lang="en-US" sz="1400" dirty="0">
              <a:solidFill>
                <a:srgbClr val="000000"/>
              </a:solidFill>
            </a:endParaRPr>
          </a:p>
          <a:p>
            <a:r>
              <a:rPr lang="en-US" sz="1400" dirty="0">
                <a:solidFill>
                  <a:srgbClr val="000000"/>
                </a:solidFill>
              </a:rPr>
              <a:t>*Please bring in named wellies, a puddle suit and spare clothes if you haven’t done so already</a:t>
            </a:r>
            <a:r>
              <a:rPr lang="en-US" sz="1400" dirty="0">
                <a:solidFill>
                  <a:srgbClr val="000000"/>
                </a:solidFill>
                <a:latin typeface="Open Sans"/>
              </a:rPr>
              <a:t>.</a:t>
            </a:r>
          </a:p>
        </p:txBody>
      </p:sp>
      <p:sp>
        <p:nvSpPr>
          <p:cNvPr id="41" name="TextBox 20"/>
          <p:cNvSpPr txBox="1"/>
          <p:nvPr/>
        </p:nvSpPr>
        <p:spPr>
          <a:xfrm>
            <a:off x="590145" y="5364846"/>
            <a:ext cx="5077228" cy="1723549"/>
          </a:xfrm>
          <a:prstGeom prst="rect">
            <a:avLst/>
          </a:prstGeom>
        </p:spPr>
        <p:txBody>
          <a:bodyPr wrap="square" lIns="0" tIns="0" rIns="0" bIns="0" rtlCol="0" anchor="t">
            <a:spAutoFit/>
          </a:bodyPr>
          <a:lstStyle/>
          <a:p>
            <a:r>
              <a:rPr lang="en-US" sz="1400" dirty="0">
                <a:solidFill>
                  <a:srgbClr val="000000"/>
                </a:solidFill>
              </a:rPr>
              <a:t>The children have been learning a new sound each day during our</a:t>
            </a:r>
            <a:endParaRPr lang="en-US" sz="1400" dirty="0">
              <a:solidFill>
                <a:srgbClr val="000000"/>
              </a:solidFill>
              <a:ea typeface="Calibri"/>
              <a:cs typeface="Calibri"/>
            </a:endParaRPr>
          </a:p>
          <a:p>
            <a:r>
              <a:rPr lang="en-US" sz="1400" dirty="0">
                <a:solidFill>
                  <a:srgbClr val="000000"/>
                </a:solidFill>
              </a:rPr>
              <a:t>Phonics sessions. We are encouraging the children to orally blend as part of these sessions, to prepare them for reading.  We are introducing CVC (consonant-vowel-consonant) words that they can sound out and blend themselves. We have assessed all the children now in preparation for smaller phonics group work starting this term.</a:t>
            </a:r>
            <a:endParaRPr lang="en-US" sz="1400" dirty="0">
              <a:solidFill>
                <a:srgbClr val="000000"/>
              </a:solidFill>
              <a:ea typeface="Calibri"/>
              <a:cs typeface="Calibri"/>
            </a:endParaRPr>
          </a:p>
          <a:p>
            <a:r>
              <a:rPr lang="en-US" sz="1400" dirty="0">
                <a:solidFill>
                  <a:srgbClr val="000000"/>
                </a:solidFill>
              </a:rPr>
              <a:t>Please continue to read to your child at home and allow them opportunities to </a:t>
            </a:r>
            <a:r>
              <a:rPr lang="en-US" sz="1400" dirty="0" err="1">
                <a:solidFill>
                  <a:srgbClr val="000000"/>
                </a:solidFill>
              </a:rPr>
              <a:t>practise</a:t>
            </a:r>
            <a:r>
              <a:rPr lang="en-US" sz="1400" dirty="0">
                <a:solidFill>
                  <a:srgbClr val="000000"/>
                </a:solidFill>
              </a:rPr>
              <a:t> their phonic sounds. </a:t>
            </a:r>
          </a:p>
        </p:txBody>
      </p:sp>
      <p:sp>
        <p:nvSpPr>
          <p:cNvPr id="43" name="TextBox 42">
            <a:extLst>
              <a:ext uri="{FF2B5EF4-FFF2-40B4-BE49-F238E27FC236}">
                <a16:creationId xmlns:a16="http://schemas.microsoft.com/office/drawing/2014/main" id="{5E53A25F-6EEC-4C23-8027-2D207899BE53}"/>
              </a:ext>
            </a:extLst>
          </p:cNvPr>
          <p:cNvSpPr txBox="1"/>
          <p:nvPr/>
        </p:nvSpPr>
        <p:spPr>
          <a:xfrm>
            <a:off x="5857573" y="732065"/>
            <a:ext cx="3345816" cy="1600438"/>
          </a:xfrm>
          <a:prstGeom prst="rect">
            <a:avLst/>
          </a:prstGeom>
          <a:noFill/>
        </p:spPr>
        <p:txBody>
          <a:bodyPr wrap="square" lIns="91440" tIns="45720" rIns="91440" bIns="45720" rtlCol="0" anchor="t">
            <a:spAutoFit/>
          </a:bodyPr>
          <a:lstStyle/>
          <a:p>
            <a:pPr fontAlgn="base"/>
            <a:r>
              <a:rPr lang="en-US" sz="1400" dirty="0"/>
              <a:t>In </a:t>
            </a:r>
            <a:r>
              <a:rPr lang="en-US" sz="1400" dirty="0" err="1"/>
              <a:t>maths</a:t>
            </a:r>
            <a:r>
              <a:rPr lang="en-US" sz="1400" dirty="0"/>
              <a:t> this term, we will be gaining a deeper understanding of the composition of numbers to 5.  We will be learning how to find one more and one less than a number of objects and comparing amounts. We will also be exploring and comparing 2D shapes.</a:t>
            </a:r>
          </a:p>
        </p:txBody>
      </p:sp>
      <p:sp>
        <p:nvSpPr>
          <p:cNvPr id="44" name="TextBox 20">
            <a:extLst>
              <a:ext uri="{FF2B5EF4-FFF2-40B4-BE49-F238E27FC236}">
                <a16:creationId xmlns:a16="http://schemas.microsoft.com/office/drawing/2014/main" id="{EE759A86-BB7A-4789-9D58-4A85D784E954}"/>
              </a:ext>
            </a:extLst>
          </p:cNvPr>
          <p:cNvSpPr txBox="1"/>
          <p:nvPr/>
        </p:nvSpPr>
        <p:spPr>
          <a:xfrm>
            <a:off x="2832836" y="1717935"/>
            <a:ext cx="2894320" cy="2845068"/>
          </a:xfrm>
          <a:prstGeom prst="rect">
            <a:avLst/>
          </a:prstGeom>
        </p:spPr>
        <p:txBody>
          <a:bodyPr wrap="square" lIns="0" tIns="0" rIns="0" bIns="0" rtlCol="0" anchor="t">
            <a:spAutoFit/>
          </a:bodyPr>
          <a:lstStyle/>
          <a:p>
            <a:r>
              <a:rPr lang="en-US" sz="1400" dirty="0">
                <a:solidFill>
                  <a:srgbClr val="000000"/>
                </a:solidFill>
              </a:rPr>
              <a:t>Children will continue to have a free flow system during their ‘Curiosity Time’. We shall continue to be led by the children’s interests, in addition to them having a variety of opportunities for exploring, experimenting and creating, based on what we have discussed and learned during our direct teaching sessions. During these sessions, the children will be crafting, role-playing, mark making, building on oracy and communication and developing new skills</a:t>
            </a:r>
            <a:r>
              <a:rPr lang="en-US" sz="1400" dirty="0">
                <a:solidFill>
                  <a:srgbClr val="000000"/>
                </a:solidFill>
                <a:latin typeface="Open Sans"/>
              </a:rPr>
              <a:t>. </a:t>
            </a:r>
            <a:endParaRPr lang="en-US" dirty="0">
              <a:solidFill>
                <a:srgbClr val="000000"/>
              </a:solidFill>
              <a:latin typeface="Open Sans"/>
            </a:endParaRPr>
          </a:p>
        </p:txBody>
      </p:sp>
      <p:sp>
        <p:nvSpPr>
          <p:cNvPr id="23" name="TextBox 22">
            <a:extLst>
              <a:ext uri="{FF2B5EF4-FFF2-40B4-BE49-F238E27FC236}">
                <a16:creationId xmlns:a16="http://schemas.microsoft.com/office/drawing/2014/main" id="{FFCB94CA-8674-4648-9EC9-1084BD58DD7D}"/>
              </a:ext>
            </a:extLst>
          </p:cNvPr>
          <p:cNvSpPr txBox="1"/>
          <p:nvPr/>
        </p:nvSpPr>
        <p:spPr>
          <a:xfrm>
            <a:off x="6207045" y="2718492"/>
            <a:ext cx="2221430" cy="369332"/>
          </a:xfrm>
          <a:prstGeom prst="rect">
            <a:avLst/>
          </a:prstGeom>
          <a:noFill/>
        </p:spPr>
        <p:txBody>
          <a:bodyPr wrap="square" rtlCol="0">
            <a:spAutoFit/>
          </a:bodyPr>
          <a:lstStyle/>
          <a:p>
            <a:r>
              <a:rPr lang="en-US" dirty="0">
                <a:solidFill>
                  <a:srgbClr val="000000"/>
                </a:solidFill>
                <a:latin typeface="Open Sans Bold"/>
              </a:rPr>
              <a:t>REMINDERS</a:t>
            </a:r>
            <a:endParaRPr lang="en-GB" dirty="0"/>
          </a:p>
        </p:txBody>
      </p:sp>
      <p:sp>
        <p:nvSpPr>
          <p:cNvPr id="16" name="TextBox 15"/>
          <p:cNvSpPr txBox="1"/>
          <p:nvPr/>
        </p:nvSpPr>
        <p:spPr>
          <a:xfrm>
            <a:off x="360144" y="1454643"/>
            <a:ext cx="2249546" cy="3323987"/>
          </a:xfrm>
          <a:prstGeom prst="rect">
            <a:avLst/>
          </a:prstGeom>
          <a:noFill/>
        </p:spPr>
        <p:txBody>
          <a:bodyPr wrap="square" lIns="91440" tIns="45720" rIns="91440" bIns="45720" rtlCol="0" anchor="t">
            <a:spAutoFit/>
          </a:bodyPr>
          <a:lstStyle/>
          <a:p>
            <a:r>
              <a:rPr lang="en-GB" sz="1400" dirty="0"/>
              <a:t>As part of our learning about autumn and seasonal change, we will be looking at the pumpkin art from the wonderful artist Yayoi Kusama. When learning about Diwali, we will be using clay to make our own Diwali tealight holders.</a:t>
            </a:r>
          </a:p>
          <a:p>
            <a:r>
              <a:rPr lang="en-GB" sz="1400" dirty="0"/>
              <a:t>We will be working creatively towards the end of term producing Christmas and winter crafts and using music and dance to express ourselves.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SharedWithUsers xmlns="0ff44e97-233f-4fc8-9d97-fac65850ace2">
      <UserInfo>
        <DisplayName>Claire Gower</DisplayName>
        <AccountId>284</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7B6EC8-A086-488C-8088-CE8D872CCEB3}">
  <ds:schemaRefs>
    <ds:schemaRef ds:uri="http://schemas.microsoft.com/sharepoint/v3/contenttype/forms"/>
  </ds:schemaRefs>
</ds:datastoreItem>
</file>

<file path=customXml/itemProps2.xml><?xml version="1.0" encoding="utf-8"?>
<ds:datastoreItem xmlns:ds="http://schemas.openxmlformats.org/officeDocument/2006/customXml" ds:itemID="{8262AA3E-9FA3-4DC6-8996-3DCC63F0D38E}">
  <ds:schemaRefs>
    <ds:schemaRef ds:uri="8b33755d-08ae-413b-a6d7-2c8ef28c99bd"/>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f00701a2-7724-4efd-af13-a623fff13b57"/>
    <ds:schemaRef ds:uri="0ff44e97-233f-4fc8-9d97-fac65850ace2"/>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DE4165E5-6763-48AC-B724-D355525CC4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27729</TotalTime>
  <Words>697</Words>
  <Application>Microsoft Office PowerPoint</Application>
  <PresentationFormat>Custom</PresentationFormat>
  <Paragraphs>47</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Open Sans Bold</vt:lpstr>
      <vt:lpstr>Arial</vt:lpstr>
      <vt:lpstr>Calibri</vt:lpstr>
      <vt:lpstr>Open Sans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Donna Finch</cp:lastModifiedBy>
  <cp:revision>125</cp:revision>
  <cp:lastPrinted>2022-08-04T12:56:59Z</cp:lastPrinted>
  <dcterms:created xsi:type="dcterms:W3CDTF">2006-08-16T00:00:00Z</dcterms:created>
  <dcterms:modified xsi:type="dcterms:W3CDTF">2025-10-16T15:02:03Z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