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10693400" cy="7556500"/>
  <p:notesSz cx="6797675" cy="9926638"/>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647DC0-7554-D526-9C14-2E6DAEEF3F80}" v="259" dt="2025-10-15T13:03:00.740"/>
    <p1510:client id="{FF174BF3-8A3B-C838-F69E-BADAF6D66FAB}" v="129" dt="2025-10-17T10:59:17.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2" d="100"/>
          <a:sy n="62" d="100"/>
        </p:scale>
        <p:origin x="1096"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Bottom Christmas Corner: Over 223 Royalty-Free Licensable Stock  Illustrations &amp; Drawings | Shutterstock">
            <a:extLst>
              <a:ext uri="{FF2B5EF4-FFF2-40B4-BE49-F238E27FC236}">
                <a16:creationId xmlns:a16="http://schemas.microsoft.com/office/drawing/2014/main" id="{3A7168C2-05EC-429D-87B2-3CD9878AB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50813"/>
            <a:ext cx="10680700" cy="76950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p:cNvPicPr>
            <a:picLocks noChangeAspect="1"/>
          </p:cNvPicPr>
          <p:nvPr/>
        </p:nvPicPr>
        <p:blipFill>
          <a:blip r:embed="rId3"/>
          <a:srcRect/>
          <a:stretch>
            <a:fillRect/>
          </a:stretch>
        </p:blipFill>
        <p:spPr>
          <a:xfrm>
            <a:off x="8908204" y="0"/>
            <a:ext cx="1737761" cy="1302861"/>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7" name="Picture 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9" name="Picture 9"/>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93095" y="788243"/>
            <a:ext cx="4402258" cy="4808004"/>
          </a:xfrm>
          <a:prstGeom prst="rect">
            <a:avLst/>
          </a:prstGeom>
        </p:spPr>
      </p:pic>
      <p:pic>
        <p:nvPicPr>
          <p:cNvPr id="10" name="Picture 10"/>
          <p:cNvPicPr>
            <a:picLocks noChangeAspect="1"/>
          </p:cNvPicPr>
          <p:nvPr/>
        </p:nvPicPr>
        <p:blipFill>
          <a:blip r:embed="rId10"/>
          <a:srcRect l="21981" r="33268"/>
          <a:stretch>
            <a:fillRect/>
          </a:stretch>
        </p:blipFill>
        <p:spPr>
          <a:xfrm>
            <a:off x="207234" y="1144599"/>
            <a:ext cx="3238687" cy="6280462"/>
          </a:xfrm>
          <a:prstGeom prst="rect">
            <a:avLst/>
          </a:prstGeom>
        </p:spPr>
      </p:pic>
      <p:pic>
        <p:nvPicPr>
          <p:cNvPr id="11" name="Picture 11"/>
          <p:cNvPicPr>
            <a:picLocks noChangeAspect="1"/>
          </p:cNvPicPr>
          <p:nvPr/>
        </p:nvPicPr>
        <p:blipFill>
          <a:blip r:embed="rId11"/>
          <a:srcRect l="2767" r="15886" b="17484"/>
          <a:stretch>
            <a:fillRect/>
          </a:stretch>
        </p:blipFill>
        <p:spPr>
          <a:xfrm>
            <a:off x="7763218" y="1798430"/>
            <a:ext cx="2748431" cy="4112464"/>
          </a:xfrm>
          <a:prstGeom prst="rect">
            <a:avLst/>
          </a:prstGeom>
        </p:spPr>
      </p:pic>
      <p:grpSp>
        <p:nvGrpSpPr>
          <p:cNvPr id="18" name="Group 18"/>
          <p:cNvGrpSpPr>
            <a:grpSpLocks noChangeAspect="1"/>
          </p:cNvGrpSpPr>
          <p:nvPr/>
        </p:nvGrpSpPr>
        <p:grpSpPr>
          <a:xfrm>
            <a:off x="8219896" y="5959225"/>
            <a:ext cx="1352287" cy="1324225"/>
            <a:chOff x="-72390" y="7620"/>
            <a:chExt cx="6487160" cy="6352540"/>
          </a:xfrm>
        </p:grpSpPr>
        <p:sp>
          <p:nvSpPr>
            <p:cNvPr id="19" name="Freeform 19"/>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20" name="TextBox 20"/>
          <p:cNvSpPr txBox="1"/>
          <p:nvPr/>
        </p:nvSpPr>
        <p:spPr>
          <a:xfrm>
            <a:off x="756675" y="335298"/>
            <a:ext cx="3611143" cy="364395"/>
          </a:xfrm>
          <a:prstGeom prst="rect">
            <a:avLst/>
          </a:prstGeom>
        </p:spPr>
        <p:txBody>
          <a:bodyPr wrap="square" lIns="0" tIns="0" rIns="0" bIns="0" rtlCol="0" anchor="t">
            <a:spAutoFit/>
          </a:bodyPr>
          <a:lstStyle/>
          <a:p>
            <a:pPr algn="ctr">
              <a:lnSpc>
                <a:spcPts val="3079"/>
              </a:lnSpc>
            </a:pPr>
            <a:r>
              <a:rPr lang="en-US" sz="2000" dirty="0">
                <a:solidFill>
                  <a:srgbClr val="000000"/>
                </a:solidFill>
                <a:latin typeface="Open Sans Bold"/>
              </a:rPr>
              <a:t>Year 1 Term 2</a:t>
            </a:r>
          </a:p>
        </p:txBody>
      </p:sp>
      <p:sp>
        <p:nvSpPr>
          <p:cNvPr id="21" name="TextBox 21"/>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2" name="TextBox 22"/>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4" name="TextBox 24"/>
          <p:cNvSpPr txBox="1"/>
          <p:nvPr/>
        </p:nvSpPr>
        <p:spPr>
          <a:xfrm>
            <a:off x="3797135" y="1677017"/>
            <a:ext cx="3656844" cy="3293850"/>
          </a:xfrm>
          <a:prstGeom prst="rect">
            <a:avLst/>
          </a:prstGeom>
        </p:spPr>
        <p:txBody>
          <a:bodyPr wrap="square" lIns="0" tIns="0" rIns="0" bIns="0" rtlCol="0" anchor="t">
            <a:spAutoFit/>
          </a:bodyPr>
          <a:lstStyle/>
          <a:p>
            <a:pPr>
              <a:lnSpc>
                <a:spcPts val="2940"/>
              </a:lnSpc>
            </a:pPr>
            <a:r>
              <a:rPr lang="en-US" sz="1200" dirty="0">
                <a:solidFill>
                  <a:srgbClr val="000000"/>
                </a:solidFill>
                <a:latin typeface="Open Sans"/>
              </a:rPr>
              <a:t>This term, we will enjoy reading exciting books in English. We will begin with Binny's Diwali.</a:t>
            </a:r>
          </a:p>
          <a:p>
            <a:pPr>
              <a:lnSpc>
                <a:spcPts val="2940"/>
              </a:lnSpc>
            </a:pPr>
            <a:r>
              <a:rPr lang="en-US" sz="1200" dirty="0">
                <a:solidFill>
                  <a:srgbClr val="000000"/>
                </a:solidFill>
                <a:latin typeface="Open Sans"/>
                <a:ea typeface="Open Sans"/>
                <a:cs typeface="Open Sans"/>
              </a:rPr>
              <a:t>We shall also be reading 'The Dot' before ending the term with some lovely winter poetry. </a:t>
            </a:r>
          </a:p>
          <a:p>
            <a:pPr>
              <a:lnSpc>
                <a:spcPts val="2940"/>
              </a:lnSpc>
            </a:pPr>
            <a:r>
              <a:rPr lang="en-US" sz="1200" dirty="0">
                <a:solidFill>
                  <a:srgbClr val="000000"/>
                </a:solidFill>
                <a:latin typeface="Open Sans"/>
              </a:rPr>
              <a:t>English will be structured into 45-minute lessons. Starting as a whole class on the carpet and followed by a task that will be teacher led or independent.</a:t>
            </a:r>
          </a:p>
          <a:p>
            <a:pPr>
              <a:lnSpc>
                <a:spcPts val="2940"/>
              </a:lnSpc>
            </a:pPr>
            <a:r>
              <a:rPr lang="en-US" sz="1200" dirty="0">
                <a:solidFill>
                  <a:srgbClr val="000000"/>
                </a:solidFill>
                <a:latin typeface="Open Sans"/>
              </a:rPr>
              <a:t>‘.</a:t>
            </a:r>
            <a:endParaRPr lang="en-US" sz="1200" dirty="0">
              <a:solidFill>
                <a:srgbClr val="000000"/>
              </a:solidFill>
              <a:latin typeface="Open Sans"/>
              <a:ea typeface="Open Sans"/>
              <a:cs typeface="Open Sans"/>
            </a:endParaRPr>
          </a:p>
        </p:txBody>
      </p:sp>
      <p:sp>
        <p:nvSpPr>
          <p:cNvPr id="25" name="TextBox 25"/>
          <p:cNvSpPr txBox="1"/>
          <p:nvPr/>
        </p:nvSpPr>
        <p:spPr>
          <a:xfrm>
            <a:off x="432909" y="1873250"/>
            <a:ext cx="3049288" cy="4956485"/>
          </a:xfrm>
          <a:prstGeom prst="rect">
            <a:avLst/>
          </a:prstGeom>
        </p:spPr>
        <p:txBody>
          <a:bodyPr wrap="square" lIns="0" tIns="0" rIns="0" bIns="0" rtlCol="0" anchor="t">
            <a:spAutoFit/>
          </a:bodyPr>
          <a:lstStyle/>
          <a:p>
            <a:pPr>
              <a:lnSpc>
                <a:spcPct val="150000"/>
              </a:lnSpc>
            </a:pPr>
            <a:r>
              <a:rPr lang="en-US" sz="1200" dirty="0">
                <a:solidFill>
                  <a:srgbClr val="000000"/>
                </a:solidFill>
                <a:latin typeface="Open Sans"/>
              </a:rPr>
              <a:t>Our main focus this term will be the Year 1 winter performance at the end of the term. More information to follow on this ASAP.</a:t>
            </a:r>
          </a:p>
          <a:p>
            <a:pPr>
              <a:lnSpc>
                <a:spcPct val="150000"/>
              </a:lnSpc>
            </a:pPr>
            <a:endParaRPr lang="en-US" sz="1200" dirty="0">
              <a:solidFill>
                <a:srgbClr val="000000"/>
              </a:solidFill>
              <a:latin typeface="Open Sans"/>
            </a:endParaRPr>
          </a:p>
          <a:p>
            <a:pPr>
              <a:lnSpc>
                <a:spcPct val="150000"/>
              </a:lnSpc>
            </a:pPr>
            <a:r>
              <a:rPr lang="en-US" sz="1200" dirty="0">
                <a:solidFill>
                  <a:srgbClr val="000000"/>
                </a:solidFill>
                <a:latin typeface="Open Sans"/>
              </a:rPr>
              <a:t>Year 1 </a:t>
            </a:r>
            <a:r>
              <a:rPr lang="en-US" sz="1200" u="sng" dirty="0">
                <a:solidFill>
                  <a:srgbClr val="000000"/>
                </a:solidFill>
                <a:latin typeface="Open Sans"/>
              </a:rPr>
              <a:t>do not </a:t>
            </a:r>
            <a:r>
              <a:rPr lang="en-US" sz="1200" dirty="0">
                <a:solidFill>
                  <a:srgbClr val="000000"/>
                </a:solidFill>
                <a:latin typeface="Open Sans"/>
              </a:rPr>
              <a:t>have forest school this term. </a:t>
            </a:r>
          </a:p>
          <a:p>
            <a:pPr>
              <a:lnSpc>
                <a:spcPct val="150000"/>
              </a:lnSpc>
            </a:pPr>
            <a:endParaRPr lang="en-US" sz="1200" dirty="0">
              <a:solidFill>
                <a:srgbClr val="000000"/>
              </a:solidFill>
              <a:latin typeface="Open Sans"/>
            </a:endParaRPr>
          </a:p>
          <a:p>
            <a:pPr>
              <a:lnSpc>
                <a:spcPct val="150000"/>
              </a:lnSpc>
            </a:pPr>
            <a:r>
              <a:rPr lang="en-US" sz="1200" dirty="0">
                <a:solidFill>
                  <a:srgbClr val="000000"/>
                </a:solidFill>
                <a:latin typeface="Open Sans"/>
              </a:rPr>
              <a:t>We will change books on FRIDAYS this term. Children must return their book on a weekly basis in order to receive the next book.  </a:t>
            </a:r>
          </a:p>
          <a:p>
            <a:pPr>
              <a:lnSpc>
                <a:spcPct val="150000"/>
              </a:lnSpc>
            </a:pPr>
            <a:endParaRPr lang="en-US" sz="1200" dirty="0">
              <a:solidFill>
                <a:srgbClr val="000000"/>
              </a:solidFill>
              <a:latin typeface="Open Sans"/>
            </a:endParaRPr>
          </a:p>
          <a:p>
            <a:pPr>
              <a:lnSpc>
                <a:spcPct val="150000"/>
              </a:lnSpc>
            </a:pPr>
            <a:r>
              <a:rPr lang="en-US" sz="1200" dirty="0">
                <a:solidFill>
                  <a:srgbClr val="000000"/>
                </a:solidFill>
                <a:latin typeface="Open Sans"/>
              </a:rPr>
              <a:t>Regular reading and listening to stories is highly recommended and essential as this year your child will complete the statutory Year 1 Phonics Screening check in June.  More information about this will follow this term. </a:t>
            </a:r>
          </a:p>
        </p:txBody>
      </p:sp>
      <p:sp>
        <p:nvSpPr>
          <p:cNvPr id="26" name="TextBox 26"/>
          <p:cNvSpPr txBox="1"/>
          <p:nvPr/>
        </p:nvSpPr>
        <p:spPr>
          <a:xfrm>
            <a:off x="7940130" y="1873250"/>
            <a:ext cx="2502503" cy="4037644"/>
          </a:xfrm>
          <a:prstGeom prst="rect">
            <a:avLst/>
          </a:prstGeom>
        </p:spPr>
        <p:txBody>
          <a:bodyPr lIns="0" tIns="0" rIns="0" bIns="0" rtlCol="0" anchor="t">
            <a:spAutoFit/>
          </a:bodyPr>
          <a:lstStyle/>
          <a:p>
            <a:pPr>
              <a:lnSpc>
                <a:spcPts val="2940"/>
              </a:lnSpc>
            </a:pPr>
            <a:r>
              <a:rPr lang="en-US" sz="1200" dirty="0">
                <a:solidFill>
                  <a:srgbClr val="000000"/>
                </a:solidFill>
                <a:latin typeface="Open Sans"/>
              </a:rPr>
              <a:t>Term 2 focuses heavily on place value and addition and subtraction including the use of part-whole models to support learning. We will also find out about 2D and 3D shapes this term.</a:t>
            </a:r>
          </a:p>
          <a:p>
            <a:pPr>
              <a:lnSpc>
                <a:spcPts val="2940"/>
              </a:lnSpc>
            </a:pPr>
            <a:r>
              <a:rPr lang="en-US" sz="1200" dirty="0">
                <a:solidFill>
                  <a:srgbClr val="000000"/>
                </a:solidFill>
                <a:latin typeface="Open Sans"/>
              </a:rPr>
              <a:t>Throughout Year 1, we will be teaching your child to count in 2’s, 5’s and 10’s.  It would benefit your child if you supported them with this at home!</a:t>
            </a:r>
          </a:p>
        </p:txBody>
      </p:sp>
      <p:sp>
        <p:nvSpPr>
          <p:cNvPr id="27" name="TextBox 27"/>
          <p:cNvSpPr txBox="1"/>
          <p:nvPr/>
        </p:nvSpPr>
        <p:spPr>
          <a:xfrm>
            <a:off x="8387328" y="6256241"/>
            <a:ext cx="1017423" cy="719364"/>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2 texts </a:t>
            </a:r>
          </a:p>
        </p:txBody>
      </p:sp>
      <p:sp>
        <p:nvSpPr>
          <p:cNvPr id="29" name="AutoShape 4" descr="Can I Build Another Me? | Shinsuke Yoshitake | | Childrens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3" name="Picture 6">
            <a:extLst>
              <a:ext uri="{FF2B5EF4-FFF2-40B4-BE49-F238E27FC236}">
                <a16:creationId xmlns:a16="http://schemas.microsoft.com/office/drawing/2014/main" id="{BCE48A8F-CE1A-4EFB-AB01-A02308A5FB69}"/>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91418" y="1236056"/>
            <a:ext cx="2138217" cy="542573"/>
          </a:xfrm>
          <a:prstGeom prst="rect">
            <a:avLst/>
          </a:prstGeom>
        </p:spPr>
      </p:pic>
      <p:sp>
        <p:nvSpPr>
          <p:cNvPr id="34" name="TextBox 23">
            <a:extLst>
              <a:ext uri="{FF2B5EF4-FFF2-40B4-BE49-F238E27FC236}">
                <a16:creationId xmlns:a16="http://schemas.microsoft.com/office/drawing/2014/main" id="{821098AC-BB2E-407C-AB3E-3535C0CE4B02}"/>
              </a:ext>
            </a:extLst>
          </p:cNvPr>
          <p:cNvSpPr txBox="1"/>
          <p:nvPr/>
        </p:nvSpPr>
        <p:spPr>
          <a:xfrm>
            <a:off x="1065861" y="1384039"/>
            <a:ext cx="1654522"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KEY MESSAGES</a:t>
            </a:r>
          </a:p>
        </p:txBody>
      </p:sp>
      <p:pic>
        <p:nvPicPr>
          <p:cNvPr id="31" name="Picture 30" descr="C:\Users\kdoyle\AppData\Local\Microsoft\Windows\INetCache\Content.MSO\6D9CF9A1.tmp">
            <a:extLst>
              <a:ext uri="{FF2B5EF4-FFF2-40B4-BE49-F238E27FC236}">
                <a16:creationId xmlns:a16="http://schemas.microsoft.com/office/drawing/2014/main" id="{A066216C-279C-4A0A-81CF-ADFDA06319D3}"/>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5991402" y="5663997"/>
            <a:ext cx="2121182" cy="1765241"/>
          </a:xfrm>
          <a:prstGeom prst="rect">
            <a:avLst/>
          </a:prstGeom>
          <a:noFill/>
          <a:ln>
            <a:noFill/>
          </a:ln>
        </p:spPr>
      </p:pic>
      <p:pic>
        <p:nvPicPr>
          <p:cNvPr id="2" name="Picture 1" descr="Binny's Diwali : Umrigar, Thrity ...">
            <a:extLst>
              <a:ext uri="{FF2B5EF4-FFF2-40B4-BE49-F238E27FC236}">
                <a16:creationId xmlns:a16="http://schemas.microsoft.com/office/drawing/2014/main" id="{592C2F2D-C005-51B6-36E3-8F9B659C32A0}"/>
              </a:ext>
            </a:extLst>
          </p:cNvPr>
          <p:cNvPicPr>
            <a:picLocks noChangeAspect="1"/>
          </p:cNvPicPr>
          <p:nvPr/>
        </p:nvPicPr>
        <p:blipFill>
          <a:blip r:embed="rId13"/>
          <a:stretch>
            <a:fillRect/>
          </a:stretch>
        </p:blipFill>
        <p:spPr>
          <a:xfrm>
            <a:off x="3802015" y="5152907"/>
            <a:ext cx="2064087" cy="221309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 descr="Bottom Christmas Corner: Over 223 Royalty-Free Licensable Stock  Illustrations &amp; Drawings | Shutterstock">
            <a:extLst>
              <a:ext uri="{FF2B5EF4-FFF2-40B4-BE49-F238E27FC236}">
                <a16:creationId xmlns:a16="http://schemas.microsoft.com/office/drawing/2014/main" id="{81B484DF-4847-4528-A900-A2285FD4D8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50813"/>
            <a:ext cx="10680700" cy="76950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p:cNvPicPr>
            <a:picLocks noChangeAspect="1"/>
          </p:cNvPicPr>
          <p:nvPr/>
        </p:nvPicPr>
        <p:blipFill>
          <a:blip r:embed="rId3"/>
          <a:srcRect/>
          <a:stretch>
            <a:fillRect/>
          </a:stretch>
        </p:blipFill>
        <p:spPr>
          <a:xfrm>
            <a:off x="8862611" y="70221"/>
            <a:ext cx="1829389" cy="1371558"/>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6" name="Picture 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0" y="1307476"/>
            <a:ext cx="2562856" cy="2686322"/>
          </a:xfrm>
          <a:prstGeom prst="rect">
            <a:avLst/>
          </a:prstGeom>
        </p:spPr>
      </p:pic>
      <p:pic>
        <p:nvPicPr>
          <p:cNvPr id="7" name="Picture 7"/>
          <p:cNvPicPr>
            <a:picLocks noChangeAspect="1"/>
          </p:cNvPicPr>
          <p:nvPr/>
        </p:nvPicPr>
        <p:blipFill>
          <a:blip r:embed="rId8"/>
          <a:srcRect l="5557" r="11950" b="18190"/>
          <a:stretch>
            <a:fillRect/>
          </a:stretch>
        </p:blipFill>
        <p:spPr>
          <a:xfrm>
            <a:off x="2934392" y="1468419"/>
            <a:ext cx="2647339" cy="2422049"/>
          </a:xfrm>
          <a:prstGeom prst="rect">
            <a:avLst/>
          </a:prstGeom>
        </p:spPr>
      </p:pic>
      <p:pic>
        <p:nvPicPr>
          <p:cNvPr id="8" name="Picture 8"/>
          <p:cNvPicPr>
            <a:picLocks noChangeAspect="1"/>
          </p:cNvPicPr>
          <p:nvPr/>
        </p:nvPicPr>
        <p:blipFill>
          <a:blip r:embed="rId9"/>
          <a:srcRect l="5996" r="5996" b="14519"/>
          <a:stretch>
            <a:fillRect/>
          </a:stretch>
        </p:blipFill>
        <p:spPr>
          <a:xfrm>
            <a:off x="5826071" y="654050"/>
            <a:ext cx="3305240" cy="1867726"/>
          </a:xfrm>
          <a:prstGeom prst="rect">
            <a:avLst/>
          </a:prstGeom>
        </p:spPr>
      </p:pic>
      <p:sp>
        <p:nvSpPr>
          <p:cNvPr id="10" name="TextBox 10"/>
          <p:cNvSpPr txBox="1"/>
          <p:nvPr/>
        </p:nvSpPr>
        <p:spPr>
          <a:xfrm>
            <a:off x="296768" y="1945200"/>
            <a:ext cx="2200096"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Design and Technology, the children will explore puppets. We shall also be making decorations linked </a:t>
            </a:r>
            <a:r>
              <a:rPr lang="en-US" sz="1400">
                <a:solidFill>
                  <a:srgbClr val="000000"/>
                </a:solidFill>
                <a:latin typeface="Open Sans"/>
              </a:rPr>
              <a:t>to our history unit of a Victorian Christmas. </a:t>
            </a:r>
            <a:endParaRPr lang="en-US" sz="1400">
              <a:solidFill>
                <a:srgbClr val="000000"/>
              </a:solidFill>
              <a:latin typeface="Open Sans"/>
              <a:ea typeface="Open Sans"/>
              <a:cs typeface="Open Sans"/>
            </a:endParaRPr>
          </a:p>
        </p:txBody>
      </p:sp>
      <p:pic>
        <p:nvPicPr>
          <p:cNvPr id="11" name="Picture 1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76119" y="1129030"/>
            <a:ext cx="2138217" cy="542573"/>
          </a:xfrm>
          <a:prstGeom prst="rect">
            <a:avLst/>
          </a:prstGeom>
        </p:spPr>
      </p:pic>
      <p:sp>
        <p:nvSpPr>
          <p:cNvPr id="12" name="TextBox 12"/>
          <p:cNvSpPr txBox="1"/>
          <p:nvPr/>
        </p:nvSpPr>
        <p:spPr>
          <a:xfrm>
            <a:off x="1210061" y="1239269"/>
            <a:ext cx="1384013"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DT</a:t>
            </a:r>
            <a:endParaRPr lang="en-US" sz="1800" dirty="0">
              <a:solidFill>
                <a:srgbClr val="000000"/>
              </a:solidFill>
              <a:latin typeface="Open Sans Bold"/>
            </a:endParaRPr>
          </a:p>
        </p:txBody>
      </p:sp>
      <p:pic>
        <p:nvPicPr>
          <p:cNvPr id="13" name="Picture 13"/>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284683" y="1268905"/>
            <a:ext cx="2138217" cy="542573"/>
          </a:xfrm>
          <a:prstGeom prst="rect">
            <a:avLst/>
          </a:prstGeom>
        </p:spPr>
      </p:pic>
      <p:sp>
        <p:nvSpPr>
          <p:cNvPr id="14" name="TextBox 14"/>
          <p:cNvSpPr txBox="1"/>
          <p:nvPr/>
        </p:nvSpPr>
        <p:spPr>
          <a:xfrm>
            <a:off x="3760755" y="1365300"/>
            <a:ext cx="1201043"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PSHE &amp; RE </a:t>
            </a:r>
          </a:p>
        </p:txBody>
      </p:sp>
      <p:pic>
        <p:nvPicPr>
          <p:cNvPr id="15" name="Picture 15"/>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747404" y="310992"/>
            <a:ext cx="3113807" cy="485885"/>
          </a:xfrm>
          <a:prstGeom prst="rect">
            <a:avLst/>
          </a:prstGeom>
        </p:spPr>
      </p:pic>
      <p:sp>
        <p:nvSpPr>
          <p:cNvPr id="16" name="TextBox 16"/>
          <p:cNvSpPr txBox="1"/>
          <p:nvPr/>
        </p:nvSpPr>
        <p:spPr>
          <a:xfrm>
            <a:off x="5857549" y="408244"/>
            <a:ext cx="2823212"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HISTORY</a:t>
            </a:r>
          </a:p>
        </p:txBody>
      </p:sp>
      <p:pic>
        <p:nvPicPr>
          <p:cNvPr id="17" name="Picture 17"/>
          <p:cNvPicPr>
            <a:picLocks noChangeAspect="1"/>
          </p:cNvPicPr>
          <p:nvPr/>
        </p:nvPicPr>
        <p:blipFill>
          <a:blip r:embed="rId8"/>
          <a:srcRect l="5557" r="24327" b="18190"/>
          <a:stretch>
            <a:fillRect/>
          </a:stretch>
        </p:blipFill>
        <p:spPr>
          <a:xfrm>
            <a:off x="8358118" y="3151064"/>
            <a:ext cx="2241292" cy="3237094"/>
          </a:xfrm>
          <a:prstGeom prst="rect">
            <a:avLst/>
          </a:prstGeom>
        </p:spPr>
      </p:pic>
      <p:pic>
        <p:nvPicPr>
          <p:cNvPr id="18" name="Picture 1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365185" y="2746971"/>
            <a:ext cx="2138217" cy="947684"/>
          </a:xfrm>
          <a:prstGeom prst="rect">
            <a:avLst/>
          </a:prstGeom>
        </p:spPr>
      </p:pic>
      <p:sp>
        <p:nvSpPr>
          <p:cNvPr id="19" name="TextBox 19"/>
          <p:cNvSpPr txBox="1"/>
          <p:nvPr/>
        </p:nvSpPr>
        <p:spPr>
          <a:xfrm>
            <a:off x="8147755" y="2880574"/>
            <a:ext cx="2694599"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PE</a:t>
            </a:r>
          </a:p>
        </p:txBody>
      </p:sp>
      <p:sp>
        <p:nvSpPr>
          <p:cNvPr id="20" name="TextBox 20"/>
          <p:cNvSpPr txBox="1"/>
          <p:nvPr/>
        </p:nvSpPr>
        <p:spPr>
          <a:xfrm>
            <a:off x="5554800" y="4628405"/>
            <a:ext cx="1951756" cy="356235"/>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Add here  </a:t>
            </a:r>
          </a:p>
        </p:txBody>
      </p:sp>
      <p:sp>
        <p:nvSpPr>
          <p:cNvPr id="21" name="TextBox 21"/>
          <p:cNvSpPr txBox="1"/>
          <p:nvPr/>
        </p:nvSpPr>
        <p:spPr>
          <a:xfrm>
            <a:off x="6098214" y="669981"/>
            <a:ext cx="2946829" cy="1812869"/>
          </a:xfrm>
          <a:prstGeom prst="rect">
            <a:avLst/>
          </a:prstGeom>
        </p:spPr>
        <p:txBody>
          <a:bodyPr wrap="square" lIns="0" tIns="0" rIns="0" bIns="0" rtlCol="0" anchor="t">
            <a:spAutoFit/>
          </a:bodyPr>
          <a:lstStyle/>
          <a:p>
            <a:pPr>
              <a:lnSpc>
                <a:spcPts val="2940"/>
              </a:lnSpc>
            </a:pPr>
            <a:r>
              <a:rPr lang="en-US" sz="1400" dirty="0">
                <a:solidFill>
                  <a:srgbClr val="000000"/>
                </a:solidFill>
                <a:latin typeface="Open Sans"/>
              </a:rPr>
              <a:t>In History, we will find out about life in the Victorian Era, who Queen Victoria was and the influence of Victorian Christmases on Modern day Christmas traditions.</a:t>
            </a:r>
          </a:p>
        </p:txBody>
      </p:sp>
      <p:sp>
        <p:nvSpPr>
          <p:cNvPr id="22" name="TextBox 22"/>
          <p:cNvSpPr txBox="1"/>
          <p:nvPr/>
        </p:nvSpPr>
        <p:spPr>
          <a:xfrm>
            <a:off x="8424604" y="3778250"/>
            <a:ext cx="2187505" cy="3672352"/>
          </a:xfrm>
          <a:prstGeom prst="rect">
            <a:avLst/>
          </a:prstGeom>
        </p:spPr>
        <p:txBody>
          <a:bodyPr wrap="square" lIns="0" tIns="0" rIns="0" bIns="0" rtlCol="0" anchor="t">
            <a:spAutoFit/>
          </a:bodyPr>
          <a:lstStyle/>
          <a:p>
            <a:pPr>
              <a:lnSpc>
                <a:spcPts val="2940"/>
              </a:lnSpc>
            </a:pPr>
            <a:r>
              <a:rPr lang="en-US" sz="1400" dirty="0">
                <a:solidFill>
                  <a:srgbClr val="000000"/>
                </a:solidFill>
                <a:latin typeface="Open Sans"/>
                <a:ea typeface="Open Sans"/>
                <a:cs typeface="Open Sans"/>
              </a:rPr>
              <a:t>This term, PE will be on:</a:t>
            </a:r>
            <a:endParaRPr lang="en-US"/>
          </a:p>
          <a:p>
            <a:pPr>
              <a:lnSpc>
                <a:spcPts val="2940"/>
              </a:lnSpc>
            </a:pPr>
            <a:r>
              <a:rPr lang="en-US" sz="1400" u="sng" dirty="0">
                <a:solidFill>
                  <a:srgbClr val="000000"/>
                </a:solidFill>
                <a:latin typeface="Open Sans"/>
                <a:ea typeface="Open Sans"/>
                <a:cs typeface="Open Sans"/>
              </a:rPr>
              <a:t>Monday and Thursday</a:t>
            </a:r>
          </a:p>
          <a:p>
            <a:pPr>
              <a:lnSpc>
                <a:spcPts val="2940"/>
              </a:lnSpc>
            </a:pPr>
            <a:r>
              <a:rPr lang="en-US" sz="1400" dirty="0">
                <a:solidFill>
                  <a:srgbClr val="000000"/>
                </a:solidFill>
                <a:latin typeface="Open Sans"/>
                <a:ea typeface="Open Sans"/>
                <a:cs typeface="Open Sans"/>
              </a:rPr>
              <a:t>Children are to arrive in school in their PE kit, please. </a:t>
            </a:r>
          </a:p>
          <a:p>
            <a:pPr>
              <a:lnSpc>
                <a:spcPts val="2940"/>
              </a:lnSpc>
            </a:pPr>
            <a:r>
              <a:rPr lang="en-US" sz="1400" dirty="0">
                <a:solidFill>
                  <a:srgbClr val="000000"/>
                </a:solidFill>
                <a:latin typeface="Open Sans"/>
                <a:ea typeface="Open Sans"/>
                <a:cs typeface="Open Sans"/>
              </a:rPr>
              <a:t>Please note: there is no forest school for year 1 in term 2. </a:t>
            </a:r>
          </a:p>
          <a:p>
            <a:pPr algn="ctr">
              <a:lnSpc>
                <a:spcPts val="2940"/>
              </a:lnSpc>
            </a:pPr>
            <a:endParaRPr lang="en-US" sz="1400" dirty="0">
              <a:solidFill>
                <a:srgbClr val="000000"/>
              </a:solidFill>
              <a:highlight>
                <a:srgbClr val="FFFF00"/>
              </a:highlight>
              <a:latin typeface="Open Sans"/>
              <a:ea typeface="Open Sans"/>
              <a:cs typeface="Open Sans"/>
            </a:endParaRPr>
          </a:p>
          <a:p>
            <a:pPr algn="ctr">
              <a:lnSpc>
                <a:spcPts val="2940"/>
              </a:lnSpc>
            </a:pPr>
            <a:endParaRPr lang="en-US" sz="1400" dirty="0">
              <a:solidFill>
                <a:srgbClr val="000000"/>
              </a:solidFill>
              <a:latin typeface="Open Sans"/>
              <a:ea typeface="Open Sans"/>
              <a:cs typeface="Open Sans"/>
            </a:endParaRPr>
          </a:p>
        </p:txBody>
      </p:sp>
      <p:pic>
        <p:nvPicPr>
          <p:cNvPr id="24" name="Picture 24"/>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022009" y="5750277"/>
            <a:ext cx="2138217" cy="542573"/>
          </a:xfrm>
          <a:prstGeom prst="rect">
            <a:avLst/>
          </a:prstGeom>
        </p:spPr>
      </p:pic>
      <p:sp>
        <p:nvSpPr>
          <p:cNvPr id="25" name="TextBox 25"/>
          <p:cNvSpPr txBox="1"/>
          <p:nvPr/>
        </p:nvSpPr>
        <p:spPr>
          <a:xfrm>
            <a:off x="6587866" y="5843270"/>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MUSIC </a:t>
            </a:r>
          </a:p>
        </p:txBody>
      </p:sp>
      <p:pic>
        <p:nvPicPr>
          <p:cNvPr id="27" name="Picture 27"/>
          <p:cNvPicPr>
            <a:picLocks noChangeAspect="1"/>
          </p:cNvPicPr>
          <p:nvPr/>
        </p:nvPicPr>
        <p:blipFill>
          <a:blip r:embed="rId9"/>
          <a:srcRect l="5996" r="5996" b="14519"/>
          <a:stretch>
            <a:fillRect/>
          </a:stretch>
        </p:blipFill>
        <p:spPr>
          <a:xfrm>
            <a:off x="201088" y="4735658"/>
            <a:ext cx="2843129" cy="2707085"/>
          </a:xfrm>
          <a:prstGeom prst="rect">
            <a:avLst/>
          </a:prstGeom>
        </p:spPr>
      </p:pic>
      <p:pic>
        <p:nvPicPr>
          <p:cNvPr id="28" name="Picture 2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5099" y="4290860"/>
            <a:ext cx="2562856" cy="542573"/>
          </a:xfrm>
          <a:prstGeom prst="rect">
            <a:avLst/>
          </a:prstGeom>
        </p:spPr>
      </p:pic>
      <p:sp>
        <p:nvSpPr>
          <p:cNvPr id="29" name="TextBox 29"/>
          <p:cNvSpPr txBox="1"/>
          <p:nvPr/>
        </p:nvSpPr>
        <p:spPr>
          <a:xfrm>
            <a:off x="207309" y="4385880"/>
            <a:ext cx="244552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PHONICS</a:t>
            </a:r>
            <a:endParaRPr lang="en-US" sz="1800" dirty="0">
              <a:solidFill>
                <a:srgbClr val="000000"/>
              </a:solidFill>
              <a:latin typeface="Open Sans Bold"/>
            </a:endParaRPr>
          </a:p>
        </p:txBody>
      </p:sp>
      <p:pic>
        <p:nvPicPr>
          <p:cNvPr id="30" name="Picture 30"/>
          <p:cNvPicPr>
            <a:picLocks noChangeAspect="1"/>
          </p:cNvPicPr>
          <p:nvPr/>
        </p:nvPicPr>
        <p:blipFill>
          <a:blip r:embed="rId8"/>
          <a:srcRect l="8624" r="30543" b="18158"/>
          <a:stretch>
            <a:fillRect/>
          </a:stretch>
        </p:blipFill>
        <p:spPr>
          <a:xfrm>
            <a:off x="5956016" y="2825923"/>
            <a:ext cx="2228107" cy="2781127"/>
          </a:xfrm>
          <a:prstGeom prst="rect">
            <a:avLst/>
          </a:prstGeom>
        </p:spPr>
      </p:pic>
      <p:pic>
        <p:nvPicPr>
          <p:cNvPr id="31" name="Picture 3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000962" y="2626077"/>
            <a:ext cx="2138217" cy="542573"/>
          </a:xfrm>
          <a:prstGeom prst="rect">
            <a:avLst/>
          </a:prstGeom>
        </p:spPr>
      </p:pic>
      <p:sp>
        <p:nvSpPr>
          <p:cNvPr id="32" name="TextBox 32"/>
          <p:cNvSpPr txBox="1"/>
          <p:nvPr/>
        </p:nvSpPr>
        <p:spPr>
          <a:xfrm>
            <a:off x="6455873" y="2771849"/>
            <a:ext cx="1119102"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3" name="Picture 33"/>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900165" y="4735658"/>
            <a:ext cx="2562681" cy="2401563"/>
          </a:xfrm>
          <a:prstGeom prst="rect">
            <a:avLst/>
          </a:prstGeom>
        </p:spPr>
      </p:pic>
      <p:pic>
        <p:nvPicPr>
          <p:cNvPr id="34" name="Picture 34"/>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2817654" y="4216796"/>
            <a:ext cx="2812100" cy="713571"/>
          </a:xfrm>
          <a:prstGeom prst="rect">
            <a:avLst/>
          </a:prstGeom>
        </p:spPr>
      </p:pic>
      <p:sp>
        <p:nvSpPr>
          <p:cNvPr id="35" name="TextBox 35"/>
          <p:cNvSpPr txBox="1"/>
          <p:nvPr/>
        </p:nvSpPr>
        <p:spPr>
          <a:xfrm>
            <a:off x="2918563" y="4421809"/>
            <a:ext cx="2530859"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37" name="Picture 3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404474" y="6188474"/>
            <a:ext cx="2926890" cy="1221058"/>
          </a:xfrm>
          <a:prstGeom prst="rect">
            <a:avLst/>
          </a:prstGeom>
        </p:spPr>
      </p:pic>
      <p:sp>
        <p:nvSpPr>
          <p:cNvPr id="38" name="TextBox 20"/>
          <p:cNvSpPr txBox="1"/>
          <p:nvPr/>
        </p:nvSpPr>
        <p:spPr>
          <a:xfrm>
            <a:off x="3471353" y="5033486"/>
            <a:ext cx="1951756" cy="325282"/>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a:t>
            </a:r>
          </a:p>
        </p:txBody>
      </p:sp>
      <p:sp>
        <p:nvSpPr>
          <p:cNvPr id="39" name="TextBox 20"/>
          <p:cNvSpPr txBox="1"/>
          <p:nvPr/>
        </p:nvSpPr>
        <p:spPr>
          <a:xfrm>
            <a:off x="2955081" y="1797050"/>
            <a:ext cx="2696995"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RE we will continue to focus on Christianity and find out about the Nativity story. Our PSHE focus is about keeping healthy and the importance of washing hands.</a:t>
            </a:r>
          </a:p>
        </p:txBody>
      </p:sp>
      <p:sp>
        <p:nvSpPr>
          <p:cNvPr id="40" name="TextBox 20"/>
          <p:cNvSpPr txBox="1"/>
          <p:nvPr/>
        </p:nvSpPr>
        <p:spPr>
          <a:xfrm>
            <a:off x="5982271" y="3016250"/>
            <a:ext cx="2151791" cy="2550057"/>
          </a:xfrm>
          <a:prstGeom prst="rect">
            <a:avLst/>
          </a:prstGeom>
        </p:spPr>
        <p:txBody>
          <a:bodyPr wrap="square" lIns="0" tIns="0" rIns="0" bIns="0" rtlCol="0" anchor="t">
            <a:spAutoFit/>
          </a:bodyPr>
          <a:lstStyle/>
          <a:p>
            <a:pPr algn="ctr">
              <a:lnSpc>
                <a:spcPts val="2940"/>
              </a:lnSpc>
            </a:pPr>
            <a:r>
              <a:rPr lang="en-US" sz="1200" dirty="0">
                <a:solidFill>
                  <a:srgbClr val="000000"/>
                </a:solidFill>
                <a:latin typeface="Open Sans"/>
              </a:rPr>
              <a:t>Science this term is all about Materials. Children will learn to differentiate between an object and the material it is made from. We will find out about the properties of everyday materials.</a:t>
            </a:r>
          </a:p>
        </p:txBody>
      </p:sp>
      <p:sp>
        <p:nvSpPr>
          <p:cNvPr id="41" name="TextBox 20"/>
          <p:cNvSpPr txBox="1"/>
          <p:nvPr/>
        </p:nvSpPr>
        <p:spPr>
          <a:xfrm>
            <a:off x="296768" y="4974897"/>
            <a:ext cx="2721298" cy="2184765"/>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Following our end of term 1 assessments, the children will be grouped across the year group so their phonics teaching is matched to where they currently are on their phonics journey, </a:t>
            </a:r>
            <a:endParaRPr lang="en-US" dirty="0">
              <a:solidFill>
                <a:srgbClr val="000000"/>
              </a:solidFill>
              <a:latin typeface="Open Sans"/>
            </a:endParaRPr>
          </a:p>
        </p:txBody>
      </p:sp>
      <p:sp>
        <p:nvSpPr>
          <p:cNvPr id="43" name="TextBox 42">
            <a:extLst>
              <a:ext uri="{FF2B5EF4-FFF2-40B4-BE49-F238E27FC236}">
                <a16:creationId xmlns:a16="http://schemas.microsoft.com/office/drawing/2014/main" id="{5E53A25F-6EEC-4C23-8027-2D207899BE53}"/>
              </a:ext>
            </a:extLst>
          </p:cNvPr>
          <p:cNvSpPr txBox="1"/>
          <p:nvPr/>
        </p:nvSpPr>
        <p:spPr>
          <a:xfrm>
            <a:off x="5781982" y="6332253"/>
            <a:ext cx="2466883" cy="704232"/>
          </a:xfrm>
          <a:prstGeom prst="rect">
            <a:avLst/>
          </a:prstGeom>
          <a:noFill/>
        </p:spPr>
        <p:txBody>
          <a:bodyPr wrap="square" rtlCol="0">
            <a:spAutoFit/>
          </a:bodyPr>
          <a:lstStyle/>
          <a:p>
            <a:pPr>
              <a:lnSpc>
                <a:spcPct val="150000"/>
              </a:lnSpc>
            </a:pPr>
            <a:r>
              <a:rPr lang="en-US" sz="1400" dirty="0">
                <a:solidFill>
                  <a:srgbClr val="000000"/>
                </a:solidFill>
                <a:latin typeface="Open Sans"/>
              </a:rPr>
              <a:t>Winter songs. Using our vocals and learning lyrics.</a:t>
            </a:r>
          </a:p>
        </p:txBody>
      </p:sp>
      <p:sp>
        <p:nvSpPr>
          <p:cNvPr id="44" name="TextBox 20">
            <a:extLst>
              <a:ext uri="{FF2B5EF4-FFF2-40B4-BE49-F238E27FC236}">
                <a16:creationId xmlns:a16="http://schemas.microsoft.com/office/drawing/2014/main" id="{EE759A86-BB7A-4789-9D58-4A85D784E954}"/>
              </a:ext>
            </a:extLst>
          </p:cNvPr>
          <p:cNvSpPr txBox="1"/>
          <p:nvPr/>
        </p:nvSpPr>
        <p:spPr>
          <a:xfrm>
            <a:off x="3228571" y="5219336"/>
            <a:ext cx="2229264" cy="1440972"/>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computing we will begin to understand programming and algorithms.</a:t>
            </a:r>
            <a:endParaRPr lang="en-US" dirty="0">
              <a:solidFill>
                <a:srgbClr val="000000"/>
              </a:solidFill>
              <a:latin typeface="Open Sans"/>
            </a:endParaRPr>
          </a:p>
        </p:txBody>
      </p:sp>
      <p:sp>
        <p:nvSpPr>
          <p:cNvPr id="45" name="TextBox 20">
            <a:extLst>
              <a:ext uri="{FF2B5EF4-FFF2-40B4-BE49-F238E27FC236}">
                <a16:creationId xmlns:a16="http://schemas.microsoft.com/office/drawing/2014/main" id="{816816AB-7024-45B3-B340-E82884D139BA}"/>
              </a:ext>
            </a:extLst>
          </p:cNvPr>
          <p:cNvSpPr txBox="1"/>
          <p:nvPr/>
        </p:nvSpPr>
        <p:spPr>
          <a:xfrm>
            <a:off x="791418" y="114170"/>
            <a:ext cx="3611143" cy="768480"/>
          </a:xfrm>
          <a:prstGeom prst="rect">
            <a:avLst/>
          </a:prstGeom>
        </p:spPr>
        <p:txBody>
          <a:bodyPr wrap="square" lIns="0" tIns="0" rIns="0" bIns="0" rtlCol="0" anchor="t">
            <a:spAutoFit/>
          </a:bodyPr>
          <a:lstStyle/>
          <a:p>
            <a:pPr algn="ctr">
              <a:lnSpc>
                <a:spcPts val="3079"/>
              </a:lnSpc>
            </a:pPr>
            <a:r>
              <a:rPr lang="en-US" sz="2000" dirty="0">
                <a:solidFill>
                  <a:srgbClr val="000000"/>
                </a:solidFill>
                <a:latin typeface="Open Sans Bold"/>
              </a:rPr>
              <a:t>Year 1 Autumn/ Winter Term 2</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7B6EC8-A086-488C-8088-CE8D872CCEB3}">
  <ds:schemaRefs>
    <ds:schemaRef ds:uri="http://schemas.microsoft.com/sharepoint/v3/contenttype/forms"/>
  </ds:schemaRefs>
</ds:datastoreItem>
</file>

<file path=customXml/itemProps2.xml><?xml version="1.0" encoding="utf-8"?>
<ds:datastoreItem xmlns:ds="http://schemas.openxmlformats.org/officeDocument/2006/customXml" ds:itemID="{8262AA3E-9FA3-4DC6-8996-3DCC63F0D38E}">
  <ds:schemaRefs>
    <ds:schemaRef ds:uri="http://purl.org/dc/terms/"/>
    <ds:schemaRef ds:uri="f00701a2-7724-4efd-af13-a623fff13b57"/>
    <ds:schemaRef ds:uri="0ff44e97-233f-4fc8-9d97-fac65850ace2"/>
    <ds:schemaRef ds:uri="http://schemas.microsoft.com/office/2006/documentManagement/types"/>
    <ds:schemaRef ds:uri="8b33755d-08ae-413b-a6d7-2c8ef28c99bd"/>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476BE076-41F7-4C85-A114-FACD7A5FC2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20211</TotalTime>
  <Words>481</Words>
  <Application>Microsoft Office PowerPoint</Application>
  <PresentationFormat>Custom</PresentationFormat>
  <Paragraphs>40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Calibri</vt:lpstr>
      <vt:lpstr>Open Sans Bold</vt:lpstr>
      <vt:lpstr>Open Sans</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Katie Doyle</cp:lastModifiedBy>
  <cp:revision>73</cp:revision>
  <cp:lastPrinted>2022-08-04T12:56:59Z</cp:lastPrinted>
  <dcterms:created xsi:type="dcterms:W3CDTF">2006-08-16T00:00:00Z</dcterms:created>
  <dcterms:modified xsi:type="dcterms:W3CDTF">2025-11-18T17:57:03Z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